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sldIdLst>
    <p:sldId id="256" r:id="rId2"/>
    <p:sldId id="259" r:id="rId3"/>
    <p:sldId id="258" r:id="rId4"/>
    <p:sldId id="260" r:id="rId5"/>
    <p:sldId id="261" r:id="rId6"/>
    <p:sldId id="262" r:id="rId7"/>
    <p:sldId id="263" r:id="rId8"/>
    <p:sldId id="264" r:id="rId9"/>
    <p:sldId id="265" r:id="rId10"/>
    <p:sldId id="297" r:id="rId11"/>
    <p:sldId id="266" r:id="rId12"/>
    <p:sldId id="286" r:id="rId13"/>
    <p:sldId id="268" r:id="rId14"/>
    <p:sldId id="267" r:id="rId15"/>
    <p:sldId id="269" r:id="rId16"/>
    <p:sldId id="270" r:id="rId17"/>
    <p:sldId id="271" r:id="rId18"/>
    <p:sldId id="272" r:id="rId19"/>
    <p:sldId id="273" r:id="rId20"/>
    <p:sldId id="274" r:id="rId21"/>
    <p:sldId id="275" r:id="rId22"/>
    <p:sldId id="276" r:id="rId23"/>
    <p:sldId id="298" r:id="rId24"/>
    <p:sldId id="277" r:id="rId25"/>
    <p:sldId id="287" r:id="rId26"/>
    <p:sldId id="279" r:id="rId27"/>
    <p:sldId id="289" r:id="rId28"/>
    <p:sldId id="278" r:id="rId29"/>
    <p:sldId id="291" r:id="rId30"/>
    <p:sldId id="292" r:id="rId31"/>
    <p:sldId id="293" r:id="rId32"/>
    <p:sldId id="294" r:id="rId33"/>
    <p:sldId id="295" r:id="rId34"/>
    <p:sldId id="299" r:id="rId35"/>
    <p:sldId id="288" r:id="rId36"/>
    <p:sldId id="280" r:id="rId37"/>
    <p:sldId id="282" r:id="rId38"/>
    <p:sldId id="283" r:id="rId39"/>
    <p:sldId id="284" r:id="rId40"/>
    <p:sldId id="296"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89" autoAdjust="0"/>
  </p:normalViewPr>
  <p:slideViewPr>
    <p:cSldViewPr>
      <p:cViewPr>
        <p:scale>
          <a:sx n="72" d="100"/>
          <a:sy n="72" d="100"/>
        </p:scale>
        <p:origin x="-1088" y="1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a:xfrm>
            <a:off x="3623733" y="6117336"/>
            <a:ext cx="3609438" cy="365125"/>
          </a:xfrm>
        </p:spPr>
        <p:txBody>
          <a:bodyPr/>
          <a:lstStyle/>
          <a:p>
            <a:endParaRPr lang="pt-BR"/>
          </a:p>
        </p:txBody>
      </p:sp>
      <p:sp>
        <p:nvSpPr>
          <p:cNvPr id="6" name="Slide Number Placeholder 5"/>
          <p:cNvSpPr>
            <a:spLocks noGrp="1"/>
          </p:cNvSpPr>
          <p:nvPr>
            <p:ph type="sldNum" sz="quarter" idx="12"/>
          </p:nvPr>
        </p:nvSpPr>
        <p:spPr>
          <a:xfrm>
            <a:off x="8275320" y="6117336"/>
            <a:ext cx="411480" cy="365125"/>
          </a:xfrm>
        </p:spPr>
        <p:txBody>
          <a:bodyPr/>
          <a:lstStyle/>
          <a:p>
            <a:fld id="{95E9CF0C-58D6-4B98-9C03-91E358A16C2C}" type="slidenum">
              <a:rPr lang="pt-BR" smtClean="0"/>
              <a:t>‹nº›</a:t>
            </a:fld>
            <a:endParaRPr lang="pt-B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059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82E3C25-2392-4992-A8D5-64A22F55D59E}" type="datetimeFigureOut">
              <a:rPr lang="pt-BR" smtClean="0"/>
              <a:t>28/04/2020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133225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658318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Editar estilos de texto Mestre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18702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177571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50780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smtClean="0"/>
              <a:t>Editar estilos de texto Mestre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180585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159411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110312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a:xfrm>
            <a:off x="1972647" y="6108173"/>
            <a:ext cx="5314517" cy="365125"/>
          </a:xfrm>
        </p:spPr>
        <p:txBody>
          <a:bodyPr/>
          <a:lstStyle/>
          <a:p>
            <a:endParaRPr lang="pt-BR"/>
          </a:p>
        </p:txBody>
      </p:sp>
      <p:sp>
        <p:nvSpPr>
          <p:cNvPr id="6" name="Slide Number Placeholder 5"/>
          <p:cNvSpPr>
            <a:spLocks noGrp="1"/>
          </p:cNvSpPr>
          <p:nvPr>
            <p:ph type="sldNum" sz="quarter" idx="12"/>
          </p:nvPr>
        </p:nvSpPr>
        <p:spPr>
          <a:xfrm>
            <a:off x="8258967" y="6108173"/>
            <a:ext cx="427833" cy="365125"/>
          </a:xfrm>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216066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482E3C25-2392-4992-A8D5-64A22F55D59E}" type="datetimeFigureOut">
              <a:rPr lang="pt-BR" smtClean="0"/>
              <a:t>28/04/2020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8273317" y="6116070"/>
            <a:ext cx="413483" cy="365125"/>
          </a:xfrm>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111726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82E3C25-2392-4992-A8D5-64A22F55D59E}" type="datetimeFigureOut">
              <a:rPr lang="pt-BR" smtClean="0"/>
              <a:t>28/04/2020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409887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82E3C25-2392-4992-A8D5-64A22F55D59E}" type="datetimeFigureOut">
              <a:rPr lang="pt-BR" smtClean="0"/>
              <a:t>28/04/2020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83141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82E3C25-2392-4992-A8D5-64A22F55D59E}" type="datetimeFigureOut">
              <a:rPr lang="pt-BR" smtClean="0"/>
              <a:t>28/04/2020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83284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E3C25-2392-4992-A8D5-64A22F55D59E}" type="datetimeFigureOut">
              <a:rPr lang="pt-BR" smtClean="0"/>
              <a:t>28/04/2020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57081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82E3C25-2392-4992-A8D5-64A22F55D59E}" type="datetimeFigureOut">
              <a:rPr lang="pt-BR" smtClean="0"/>
              <a:t>28/04/2020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503945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Editar estilos de texto Mestre</a:t>
            </a:r>
          </a:p>
        </p:txBody>
      </p:sp>
      <p:sp>
        <p:nvSpPr>
          <p:cNvPr id="5" name="Date Placeholder 4"/>
          <p:cNvSpPr>
            <a:spLocks noGrp="1"/>
          </p:cNvSpPr>
          <p:nvPr>
            <p:ph type="dt" sz="half" idx="10"/>
          </p:nvPr>
        </p:nvSpPr>
        <p:spPr/>
        <p:txBody>
          <a:bodyPr/>
          <a:lstStyle/>
          <a:p>
            <a:fld id="{482E3C25-2392-4992-A8D5-64A22F55D59E}" type="datetimeFigureOut">
              <a:rPr lang="pt-BR" smtClean="0"/>
              <a:t>28/04/2020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5E9CF0C-58D6-4B98-9C03-91E358A16C2C}" type="slidenum">
              <a:rPr lang="pt-BR" smtClean="0"/>
              <a:t>‹nº›</a:t>
            </a:fld>
            <a:endParaRPr lang="pt-BR"/>
          </a:p>
        </p:txBody>
      </p:sp>
    </p:spTree>
    <p:extLst>
      <p:ext uri="{BB962C8B-B14F-4D97-AF65-F5344CB8AC3E}">
        <p14:creationId xmlns:p14="http://schemas.microsoft.com/office/powerpoint/2010/main" val="397635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2E3C25-2392-4992-A8D5-64A22F55D59E}" type="datetimeFigureOut">
              <a:rPr lang="pt-BR" smtClean="0"/>
              <a:t>28/04/2020</a:t>
            </a:fld>
            <a:endParaRPr lang="pt-B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E9CF0C-58D6-4B98-9C03-91E358A16C2C}" type="slidenum">
              <a:rPr lang="pt-BR" smtClean="0"/>
              <a:t>‹nº›</a:t>
            </a:fld>
            <a:endParaRPr lang="pt-BR"/>
          </a:p>
        </p:txBody>
      </p:sp>
    </p:spTree>
    <p:extLst>
      <p:ext uri="{BB962C8B-B14F-4D97-AF65-F5344CB8AC3E}">
        <p14:creationId xmlns:p14="http://schemas.microsoft.com/office/powerpoint/2010/main" val="36368956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ude.gov.br/images/pdf/2020/April/04/1586014047102-Nota-Informativa.pdf"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fiscalizacao@coren-rj.org.b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registrarh-saude.dataprev.gov.b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oren-rj.org.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93872" y="1676655"/>
            <a:ext cx="6562504" cy="2928625"/>
          </a:xfrm>
        </p:spPr>
        <p:txBody>
          <a:bodyPr>
            <a:normAutofit/>
          </a:bodyPr>
          <a:lstStyle/>
          <a:p>
            <a:pPr algn="ctr"/>
            <a:r>
              <a:rPr lang="pt-BR" dirty="0" smtClean="0">
                <a:latin typeface="Britannic Bold" panose="020B0903060703020204" pitchFamily="34" charset="0"/>
              </a:rPr>
              <a:t>GUIA DE PERGUNTAS &amp; </a:t>
            </a:r>
            <a:r>
              <a:rPr lang="pt-BR" dirty="0">
                <a:latin typeface="Britannic Bold" panose="020B0903060703020204" pitchFamily="34" charset="0"/>
              </a:rPr>
              <a:t>R</a:t>
            </a:r>
            <a:r>
              <a:rPr lang="pt-BR" dirty="0" smtClean="0">
                <a:latin typeface="Britannic Bold" panose="020B0903060703020204" pitchFamily="34" charset="0"/>
              </a:rPr>
              <a:t>ESPOSTAS FREQUENTES </a:t>
            </a:r>
            <a:endParaRPr lang="pt-BR" sz="2400" dirty="0">
              <a:latin typeface="Britannic Bold" panose="020B0903060703020204" pitchFamily="34" charset="0"/>
            </a:endParaRPr>
          </a:p>
        </p:txBody>
      </p:sp>
      <p:sp>
        <p:nvSpPr>
          <p:cNvPr id="3" name="Subtítulo 2"/>
          <p:cNvSpPr>
            <a:spLocks noGrp="1"/>
          </p:cNvSpPr>
          <p:nvPr>
            <p:ph type="subTitle" idx="1"/>
          </p:nvPr>
        </p:nvSpPr>
        <p:spPr>
          <a:xfrm>
            <a:off x="3851920" y="5517232"/>
            <a:ext cx="1584176" cy="792088"/>
          </a:xfrm>
        </p:spPr>
        <p:txBody>
          <a:bodyPr>
            <a:normAutofit fontScale="25000" lnSpcReduction="20000"/>
          </a:bodyPr>
          <a:lstStyle/>
          <a:p>
            <a:pPr algn="r"/>
            <a:endParaRPr lang="pt-BR" dirty="0" smtClean="0"/>
          </a:p>
          <a:p>
            <a:pPr algn="ctr"/>
            <a:r>
              <a:rPr lang="pt-BR" sz="4800" dirty="0" smtClean="0">
                <a:latin typeface="Britannic Bold" panose="020B0903060703020204" pitchFamily="34" charset="0"/>
              </a:rPr>
              <a:t>Abril/2020.</a:t>
            </a:r>
          </a:p>
          <a:p>
            <a:pPr algn="ctr"/>
            <a:r>
              <a:rPr lang="pt-BR" sz="4800" dirty="0">
                <a:latin typeface="Britannic Bold" panose="020B0903060703020204" pitchFamily="34" charset="0"/>
              </a:rPr>
              <a:t>Versão 1.0 </a:t>
            </a:r>
            <a:endParaRPr lang="pt-BR" sz="4800" dirty="0" smtClean="0">
              <a:latin typeface="Britannic Bold" panose="020B0903060703020204" pitchFamily="34" charset="0"/>
            </a:endParaRPr>
          </a:p>
          <a:p>
            <a:pPr algn="ctr"/>
            <a:r>
              <a:rPr lang="pt-BR" sz="4800" dirty="0" smtClean="0">
                <a:latin typeface="Britannic Bold" panose="020B0903060703020204" pitchFamily="34" charset="0"/>
              </a:rPr>
              <a:t>Gestão 2018-2020</a:t>
            </a:r>
            <a:endParaRPr lang="pt-BR" sz="4800" dirty="0">
              <a:latin typeface="Britannic Bold" panose="020B0903060703020204" pitchFamily="34" charset="0"/>
            </a:endParaRPr>
          </a:p>
        </p:txBody>
      </p:sp>
      <p:pic>
        <p:nvPicPr>
          <p:cNvPr id="4" name="Imagem 3"/>
          <p:cNvPicPr>
            <a:picLocks noChangeAspect="1"/>
          </p:cNvPicPr>
          <p:nvPr/>
        </p:nvPicPr>
        <p:blipFill>
          <a:blip r:embed="rId2"/>
          <a:stretch>
            <a:fillRect/>
          </a:stretch>
        </p:blipFill>
        <p:spPr>
          <a:xfrm>
            <a:off x="-900608" y="1044479"/>
            <a:ext cx="11363929" cy="632176"/>
          </a:xfrm>
          <a:prstGeom prst="rect">
            <a:avLst/>
          </a:prstGeom>
        </p:spPr>
      </p:pic>
      <p:pic>
        <p:nvPicPr>
          <p:cNvPr id="5" name="Imagem 4"/>
          <p:cNvPicPr>
            <a:picLocks noChangeAspect="1"/>
          </p:cNvPicPr>
          <p:nvPr/>
        </p:nvPicPr>
        <p:blipFill>
          <a:blip r:embed="rId3"/>
          <a:stretch>
            <a:fillRect/>
          </a:stretch>
        </p:blipFill>
        <p:spPr>
          <a:xfrm>
            <a:off x="4200526" y="201041"/>
            <a:ext cx="843438" cy="843438"/>
          </a:xfrm>
          <a:prstGeom prst="rect">
            <a:avLst/>
          </a:prstGeom>
        </p:spPr>
      </p:pic>
      <p:pic>
        <p:nvPicPr>
          <p:cNvPr id="7" name="Imagem 6"/>
          <p:cNvPicPr>
            <a:picLocks noChangeAspect="1"/>
          </p:cNvPicPr>
          <p:nvPr/>
        </p:nvPicPr>
        <p:blipFill>
          <a:blip r:embed="rId4"/>
          <a:stretch>
            <a:fillRect/>
          </a:stretch>
        </p:blipFill>
        <p:spPr>
          <a:xfrm>
            <a:off x="6156176" y="5013176"/>
            <a:ext cx="2786704" cy="1565861"/>
          </a:xfrm>
          <a:prstGeom prst="rect">
            <a:avLst/>
          </a:prstGeom>
        </p:spPr>
      </p:pic>
    </p:spTree>
    <p:extLst>
      <p:ext uri="{BB962C8B-B14F-4D97-AF65-F5344CB8AC3E}">
        <p14:creationId xmlns:p14="http://schemas.microsoft.com/office/powerpoint/2010/main" val="3968877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latin typeface="Britannic Bold" panose="020B0903060703020204" pitchFamily="34" charset="0"/>
              </a:rPr>
              <a:t>Em que condições deve ser utilizada a máscara caseira?</a:t>
            </a:r>
            <a:endParaRPr lang="pt-BR" sz="2800" dirty="0">
              <a:latin typeface="Britannic Bold" panose="020B0903060703020204" pitchFamily="34" charset="0"/>
            </a:endParaRPr>
          </a:p>
        </p:txBody>
      </p:sp>
      <p:sp>
        <p:nvSpPr>
          <p:cNvPr id="3" name="Espaço Reservado para Conteúdo 2"/>
          <p:cNvSpPr>
            <a:spLocks noGrp="1"/>
          </p:cNvSpPr>
          <p:nvPr>
            <p:ph idx="1"/>
          </p:nvPr>
        </p:nvSpPr>
        <p:spPr>
          <a:xfrm>
            <a:off x="982133" y="2060848"/>
            <a:ext cx="7704667" cy="3938968"/>
          </a:xfrm>
        </p:spPr>
        <p:txBody>
          <a:bodyPr/>
          <a:lstStyle/>
          <a:p>
            <a:pPr algn="just"/>
            <a:r>
              <a:rPr lang="pt-BR" dirty="0" smtClean="0">
                <a:latin typeface="Arial" panose="020B0604020202020204" pitchFamily="34" charset="0"/>
                <a:cs typeface="Arial" panose="020B0604020202020204" pitchFamily="34" charset="0"/>
              </a:rPr>
              <a:t>Recomenda-se </a:t>
            </a:r>
            <a:r>
              <a:rPr lang="pt-BR" dirty="0">
                <a:latin typeface="Arial" panose="020B0604020202020204" pitchFamily="34" charset="0"/>
                <a:cs typeface="Arial" panose="020B0604020202020204" pitchFamily="34" charset="0"/>
              </a:rPr>
              <a:t>que </a:t>
            </a:r>
            <a:r>
              <a:rPr lang="pt-BR" dirty="0" smtClean="0">
                <a:latin typeface="Arial" panose="020B0604020202020204" pitchFamily="34" charset="0"/>
                <a:cs typeface="Arial" panose="020B0604020202020204" pitchFamily="34" charset="0"/>
              </a:rPr>
              <a:t>fora de ambientes hospitalares, e a </a:t>
            </a:r>
            <a:r>
              <a:rPr lang="pt-BR" dirty="0">
                <a:latin typeface="Arial" panose="020B0604020202020204" pitchFamily="34" charset="0"/>
                <a:cs typeface="Arial" panose="020B0604020202020204" pitchFamily="34" charset="0"/>
              </a:rPr>
              <a:t>máscara </a:t>
            </a:r>
            <a:r>
              <a:rPr lang="pt-BR" dirty="0" smtClean="0">
                <a:latin typeface="Arial" panose="020B0604020202020204" pitchFamily="34" charset="0"/>
                <a:cs typeface="Arial" panose="020B0604020202020204" pitchFamily="34" charset="0"/>
              </a:rPr>
              <a:t>deve ser </a:t>
            </a:r>
            <a:r>
              <a:rPr lang="pt-BR" dirty="0">
                <a:latin typeface="Arial" panose="020B0604020202020204" pitchFamily="34" charset="0"/>
                <a:cs typeface="Arial" panose="020B0604020202020204" pitchFamily="34" charset="0"/>
              </a:rPr>
              <a:t>feita nas medidas corretas, cobrindo totalmente a boca e nariz, e que esteja bem ajustada ao rosto - sem deixar espaços nas laterais. </a:t>
            </a:r>
          </a:p>
          <a:p>
            <a:pPr marL="0" indent="0">
              <a:buNone/>
            </a:pPr>
            <a:endParaRPr lang="pt-B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29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251520" y="332656"/>
            <a:ext cx="8568952" cy="864096"/>
          </a:xfrm>
        </p:spPr>
        <p:txBody>
          <a:bodyPr/>
          <a:lstStyle/>
          <a:p>
            <a:pPr lvl="0" algn="ctr"/>
            <a:r>
              <a:rPr lang="pt-BR" sz="2400" b="1" dirty="0" smtClean="0"/>
              <a:t>LEMBRETE: máscaras caseiras</a:t>
            </a:r>
            <a:endParaRPr lang="pt-BR" sz="2400" dirty="0"/>
          </a:p>
        </p:txBody>
      </p:sp>
      <p:sp>
        <p:nvSpPr>
          <p:cNvPr id="2" name="Espaço Reservado para Conteúdo 1"/>
          <p:cNvSpPr>
            <a:spLocks noGrp="1"/>
          </p:cNvSpPr>
          <p:nvPr>
            <p:ph idx="1"/>
          </p:nvPr>
        </p:nvSpPr>
        <p:spPr>
          <a:xfrm>
            <a:off x="9611" y="1340768"/>
            <a:ext cx="9001000" cy="4752528"/>
          </a:xfrm>
        </p:spPr>
        <p:txBody>
          <a:bodyPr>
            <a:normAutofit fontScale="92500"/>
          </a:bodyPr>
          <a:lstStyle/>
          <a:p>
            <a:pPr algn="just"/>
            <a:r>
              <a:rPr lang="pt-BR" dirty="0" smtClean="0"/>
              <a:t>	</a:t>
            </a:r>
            <a:r>
              <a:rPr lang="pt-BR" sz="2400" dirty="0"/>
              <a:t>É importante lembrar que quanto maior a aglomeração de pessoas, maior a probabilidade de circulação do vírus. O uso das máscaras caseiras é fundamental quando houver necessidade de deslocamento ou permanência para um espaço onde há maior circulação de pessoas</a:t>
            </a:r>
            <a:r>
              <a:rPr lang="pt-BR" sz="2400" dirty="0" smtClean="0"/>
              <a:t>.</a:t>
            </a:r>
          </a:p>
          <a:p>
            <a:pPr algn="just"/>
            <a:endParaRPr lang="pt-BR" sz="2400" dirty="0"/>
          </a:p>
          <a:p>
            <a:pPr algn="just"/>
            <a:r>
              <a:rPr lang="pt-BR" sz="2400" dirty="0" smtClean="0"/>
              <a:t>	Recomendações </a:t>
            </a:r>
            <a:r>
              <a:rPr lang="pt-BR" sz="2400" dirty="0"/>
              <a:t>referentes ao uso e confecção de máscaras caseiras estão disponíveis na Nota Informativa do Ministério da Saúde. </a:t>
            </a:r>
            <a:endParaRPr lang="pt-BR" sz="2400" dirty="0" smtClean="0"/>
          </a:p>
          <a:p>
            <a:pPr algn="just"/>
            <a:endParaRPr lang="pt-BR" sz="2400" dirty="0"/>
          </a:p>
          <a:p>
            <a:pPr algn="just"/>
            <a:r>
              <a:rPr lang="pt-BR" sz="2400" dirty="0" smtClean="0"/>
              <a:t>	Acesse </a:t>
            </a:r>
            <a:r>
              <a:rPr lang="pt-BR" sz="2400" dirty="0"/>
              <a:t>através do link</a:t>
            </a:r>
            <a:r>
              <a:rPr lang="pt-BR" sz="2400" dirty="0" smtClean="0"/>
              <a:t>:</a:t>
            </a:r>
          </a:p>
          <a:p>
            <a:pPr marL="0" indent="0" algn="just">
              <a:buNone/>
            </a:pPr>
            <a:r>
              <a:rPr lang="pt-BR" sz="2400" u="sng" dirty="0" smtClean="0">
                <a:hlinkClick r:id="rId3"/>
              </a:rPr>
              <a:t>https</a:t>
            </a:r>
            <a:r>
              <a:rPr lang="pt-BR" sz="2400" u="sng" dirty="0">
                <a:hlinkClick r:id="rId3"/>
              </a:rPr>
              <a:t>://</a:t>
            </a:r>
            <a:r>
              <a:rPr lang="pt-BR" sz="2400" u="sng" dirty="0" smtClean="0">
                <a:hlinkClick r:id="rId3"/>
              </a:rPr>
              <a:t>www.saude.gov.br/images/pdf/2020/April/04/1586014047102-Nota-Informativa.pdf</a:t>
            </a:r>
            <a:endParaRPr lang="pt-BR" sz="2400"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59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332656"/>
            <a:ext cx="8208912" cy="1152128"/>
          </a:xfrm>
        </p:spPr>
        <p:txBody>
          <a:bodyPr>
            <a:noAutofit/>
          </a:bodyPr>
          <a:lstStyle/>
          <a:p>
            <a:pPr lvl="0" algn="ctr"/>
            <a:r>
              <a:rPr lang="pt-BR" sz="2800" dirty="0">
                <a:latin typeface="Britannic Bold" panose="020B0903060703020204" pitchFamily="34" charset="0"/>
              </a:rPr>
              <a:t>Não estou conseguindo chegar ao trabalho, pois vivo em outro município, não há transporte público disponível.</a:t>
            </a:r>
          </a:p>
        </p:txBody>
      </p:sp>
      <p:sp>
        <p:nvSpPr>
          <p:cNvPr id="2" name="Espaço Reservado para Conteúdo 1"/>
          <p:cNvSpPr>
            <a:spLocks noGrp="1"/>
          </p:cNvSpPr>
          <p:nvPr>
            <p:ph idx="1"/>
          </p:nvPr>
        </p:nvSpPr>
        <p:spPr>
          <a:xfrm>
            <a:off x="611560" y="2348880"/>
            <a:ext cx="8280920" cy="3240360"/>
          </a:xfrm>
        </p:spPr>
        <p:txBody>
          <a:bodyPr>
            <a:normAutofit lnSpcReduction="10000"/>
          </a:bodyPr>
          <a:lstStyle/>
          <a:p>
            <a:pPr algn="just"/>
            <a:r>
              <a:rPr lang="pt-BR" sz="2400" dirty="0" smtClean="0">
                <a:latin typeface="Arial" panose="020B0604020202020204" pitchFamily="34" charset="0"/>
                <a:cs typeface="Arial" panose="020B0604020202020204" pitchFamily="34" charset="0"/>
              </a:rPr>
              <a:t>Reporte </a:t>
            </a:r>
            <a:r>
              <a:rPr lang="pt-BR" sz="2400" dirty="0">
                <a:latin typeface="Arial" panose="020B0604020202020204" pitchFamily="34" charset="0"/>
                <a:cs typeface="Arial" panose="020B0604020202020204" pitchFamily="34" charset="0"/>
              </a:rPr>
              <a:t>à </a:t>
            </a:r>
            <a:r>
              <a:rPr lang="pt-BR" sz="2400" dirty="0" smtClean="0">
                <a:latin typeface="Arial" panose="020B0604020202020204" pitchFamily="34" charset="0"/>
                <a:cs typeface="Arial" panose="020B0604020202020204" pitchFamily="34" charset="0"/>
              </a:rPr>
              <a:t>Chefia de Enfermagem </a:t>
            </a:r>
            <a:r>
              <a:rPr lang="pt-BR" sz="2400" dirty="0">
                <a:latin typeface="Arial" panose="020B0604020202020204" pitchFamily="34" charset="0"/>
                <a:cs typeface="Arial" panose="020B0604020202020204" pitchFamily="34" charset="0"/>
              </a:rPr>
              <a:t>imediatamente a impossibilidade de deslocamento.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Sugere-se a </a:t>
            </a:r>
            <a:r>
              <a:rPr lang="pt-BR" sz="2400" dirty="0">
                <a:latin typeface="Arial" panose="020B0604020202020204" pitchFamily="34" charset="0"/>
                <a:cs typeface="Arial" panose="020B0604020202020204" pitchFamily="34" charset="0"/>
              </a:rPr>
              <a:t>disponibilização de transporte alternativo (durante a pandemia) para os funcionários que vivem em outros municípios, como vans, ônibus ou carro.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Não </a:t>
            </a:r>
            <a:r>
              <a:rPr lang="pt-BR" sz="2400" dirty="0">
                <a:latin typeface="Arial" panose="020B0604020202020204" pitchFamily="34" charset="0"/>
                <a:cs typeface="Arial" panose="020B0604020202020204" pitchFamily="34" charset="0"/>
              </a:rPr>
              <a:t>conseguindo acordo, sugerimos envolver o Sindicato da categoria.</a:t>
            </a:r>
          </a:p>
          <a:p>
            <a:pPr marL="0" indent="0" algn="r">
              <a:buNone/>
            </a:pPr>
            <a:r>
              <a:rPr lang="pt-BR" sz="2400" dirty="0" smtClean="0"/>
              <a:t>	</a:t>
            </a: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620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323528" y="1916832"/>
            <a:ext cx="8568952" cy="2088232"/>
          </a:xfrm>
        </p:spPr>
        <p:txBody>
          <a:bodyPr/>
          <a:lstStyle/>
          <a:p>
            <a:pPr lvl="0" algn="ctr"/>
            <a:r>
              <a:rPr lang="pt-BR" sz="4000" dirty="0" smtClean="0">
                <a:latin typeface="Britannic Bold" panose="020B0903060703020204" pitchFamily="34" charset="0"/>
              </a:rPr>
              <a:t>COVID-19 E O USO ADEQUADO DOS EQUIPAMENTOS DE PROTEÇÃO INDIVIDUAL - EPI</a:t>
            </a:r>
            <a:r>
              <a:rPr lang="pt-BR" sz="3200" dirty="0" smtClean="0">
                <a:latin typeface="Britannic Bold" panose="020B0903060703020204" pitchFamily="34" charset="0"/>
              </a:rPr>
              <a:t>S</a:t>
            </a:r>
            <a:endParaRPr lang="pt-BR" sz="4000" dirty="0">
              <a:latin typeface="Britannic Bold" panose="020B0903060703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416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260648"/>
            <a:ext cx="7992888" cy="1152128"/>
          </a:xfrm>
        </p:spPr>
        <p:txBody>
          <a:bodyPr/>
          <a:lstStyle/>
          <a:p>
            <a:pPr lvl="0" algn="ctr"/>
            <a:r>
              <a:rPr lang="pt-BR" sz="2400" dirty="0" smtClean="0">
                <a:latin typeface="Britannic Bold" panose="020B0903060703020204" pitchFamily="34" charset="0"/>
              </a:rPr>
              <a:t>QUAL É O EQUIPAMENTO DE PROTEÇÃO INDIVIDUAL CORRETO PARA USAR EM MEU SETOR? </a:t>
            </a:r>
            <a:endParaRPr lang="pt-BR" sz="2400" dirty="0">
              <a:latin typeface="Britannic Bold" panose="020B0903060703020204" pitchFamily="34" charset="0"/>
            </a:endParaRPr>
          </a:p>
        </p:txBody>
      </p:sp>
      <p:sp>
        <p:nvSpPr>
          <p:cNvPr id="2" name="Espaço Reservado para Conteúdo 1"/>
          <p:cNvSpPr>
            <a:spLocks noGrp="1"/>
          </p:cNvSpPr>
          <p:nvPr>
            <p:ph idx="1"/>
          </p:nvPr>
        </p:nvSpPr>
        <p:spPr>
          <a:xfrm>
            <a:off x="827584" y="1916832"/>
            <a:ext cx="8173416" cy="3600400"/>
          </a:xfrm>
        </p:spPr>
        <p:txBody>
          <a:bodyPr>
            <a:normAutofit fontScale="92500" lnSpcReduction="10000"/>
          </a:bodyPr>
          <a:lstStyle/>
          <a:p>
            <a:pPr algn="just"/>
            <a:r>
              <a:rPr lang="pt-BR" dirty="0" smtClean="0"/>
              <a:t>	</a:t>
            </a:r>
            <a:r>
              <a:rPr lang="pt-BR" sz="2400" dirty="0" smtClean="0">
                <a:latin typeface="Arial" panose="020B0604020202020204" pitchFamily="34" charset="0"/>
                <a:cs typeface="Arial" panose="020B0604020202020204" pitchFamily="34" charset="0"/>
              </a:rPr>
              <a:t>A Nota Técnica nº 004/2020, da Anvisa, atualizada em 31/03/2020, detalha o uso de Equipamentos de Proteção Individual pelos profissionais de saúde e de serviços de apoio. </a:t>
            </a:r>
          </a:p>
          <a:p>
            <a:pPr algn="just"/>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Acompanhe na próxima lâmina, o quadro de EPIs e as orientações do Ministério da Saúde e Vigilância Sanitária.</a:t>
            </a:r>
          </a:p>
          <a:p>
            <a:pPr algn="just"/>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Se você tiver qualquer dúvida se está utilizando ou não os EPIs adequados, consulte através do nosso CHAT, no site do Conselho Regional de Enfermagem do RJ, os fiscais do </a:t>
            </a:r>
            <a:r>
              <a:rPr lang="pt-BR" sz="2400" dirty="0" err="1" smtClean="0">
                <a:latin typeface="Arial" panose="020B0604020202020204" pitchFamily="34" charset="0"/>
                <a:cs typeface="Arial" panose="020B0604020202020204" pitchFamily="34" charset="0"/>
              </a:rPr>
              <a:t>Coren</a:t>
            </a:r>
            <a:r>
              <a:rPr lang="pt-BR" sz="2400" dirty="0" smtClean="0">
                <a:latin typeface="Arial" panose="020B0604020202020204" pitchFamily="34" charset="0"/>
                <a:cs typeface="Arial" panose="020B0604020202020204" pitchFamily="34" charset="0"/>
              </a:rPr>
              <a:t>-RJ. Todos estão prontos a ajudá-lo.</a:t>
            </a:r>
          </a:p>
          <a:p>
            <a:pPr marL="0" indent="0" algn="just">
              <a:buNone/>
            </a:pP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879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p:cNvPicPr/>
          <p:nvPr/>
        </p:nvPicPr>
        <p:blipFill rotWithShape="1">
          <a:blip r:embed="rId2" cstate="print">
            <a:extLst>
              <a:ext uri="{28A0092B-C50C-407E-A947-70E740481C1C}">
                <a14:useLocalDpi xmlns:a14="http://schemas.microsoft.com/office/drawing/2010/main" val="0"/>
              </a:ext>
            </a:extLst>
          </a:blip>
          <a:srcRect l="30435" t="19809" r="30978" b="16419"/>
          <a:stretch/>
        </p:blipFill>
        <p:spPr bwMode="auto">
          <a:xfrm>
            <a:off x="251520" y="0"/>
            <a:ext cx="7344816" cy="6795511"/>
          </a:xfrm>
          <a:prstGeom prst="rect">
            <a:avLst/>
          </a:prstGeom>
          <a:ln>
            <a:noFill/>
          </a:ln>
          <a:extLst>
            <a:ext uri="{53640926-AAD7-44D8-BBD7-CCE9431645EC}">
              <a14:shadowObscured xmlns:a14="http://schemas.microsoft.com/office/drawing/2010/main"/>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75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404664"/>
            <a:ext cx="7992888" cy="1152128"/>
          </a:xfrm>
        </p:spPr>
        <p:txBody>
          <a:bodyPr>
            <a:noAutofit/>
          </a:bodyPr>
          <a:lstStyle/>
          <a:p>
            <a:pPr lvl="0" algn="ctr"/>
            <a:r>
              <a:rPr lang="pt-BR" sz="2800" dirty="0" smtClean="0">
                <a:latin typeface="Britannic Bold" panose="020B0903060703020204" pitchFamily="34" charset="0"/>
              </a:rPr>
              <a:t>O que devo fazer caso a instituição em que eu trabalho não estiver oferecendo os EPIs adequados?</a:t>
            </a:r>
            <a:endParaRPr lang="pt-BR" sz="2800" dirty="0">
              <a:latin typeface="Britannic Bold" panose="020B0903060703020204" pitchFamily="34" charset="0"/>
            </a:endParaRPr>
          </a:p>
        </p:txBody>
      </p:sp>
      <p:sp>
        <p:nvSpPr>
          <p:cNvPr id="2" name="Espaço Reservado para Conteúdo 1"/>
          <p:cNvSpPr>
            <a:spLocks noGrp="1"/>
          </p:cNvSpPr>
          <p:nvPr>
            <p:ph idx="1"/>
          </p:nvPr>
        </p:nvSpPr>
        <p:spPr>
          <a:xfrm>
            <a:off x="827584" y="1988840"/>
            <a:ext cx="8173416" cy="3600400"/>
          </a:xfrm>
        </p:spPr>
        <p:txBody>
          <a:bodyPr>
            <a:normAutofit/>
          </a:bodyPr>
          <a:lstStyle/>
          <a:p>
            <a:pPr algn="just"/>
            <a:r>
              <a:rPr lang="pt-BR" sz="2400" dirty="0" smtClean="0">
                <a:latin typeface="Arial" panose="020B0604020202020204" pitchFamily="34" charset="0"/>
                <a:cs typeface="Arial" panose="020B0604020202020204" pitchFamily="34" charset="0"/>
              </a:rPr>
              <a:t>Você pode e tem o direito de enviar </a:t>
            </a:r>
            <a:r>
              <a:rPr lang="pt-BR" sz="2400" dirty="0">
                <a:latin typeface="Arial" panose="020B0604020202020204" pitchFamily="34" charset="0"/>
                <a:cs typeface="Arial" panose="020B0604020202020204" pitchFamily="34" charset="0"/>
              </a:rPr>
              <a:t>uma denúncia </a:t>
            </a:r>
            <a:r>
              <a:rPr lang="pt-BR" sz="2400" dirty="0" smtClean="0">
                <a:latin typeface="Arial" panose="020B0604020202020204" pitchFamily="34" charset="0"/>
                <a:cs typeface="Arial" panose="020B0604020202020204" pitchFamily="34" charset="0"/>
              </a:rPr>
              <a:t>ao Conselho Regional de Enfermagem do Rio de Janeiro, para </a:t>
            </a:r>
            <a:r>
              <a:rPr lang="pt-BR" sz="2400" dirty="0">
                <a:latin typeface="Arial" panose="020B0604020202020204" pitchFamily="34" charset="0"/>
                <a:cs typeface="Arial" panose="020B0604020202020204" pitchFamily="34" charset="0"/>
              </a:rPr>
              <a:t>o e-mail </a:t>
            </a:r>
            <a:r>
              <a:rPr lang="pt-BR" sz="2400" u="sng" dirty="0">
                <a:latin typeface="Arial" panose="020B0604020202020204" pitchFamily="34" charset="0"/>
                <a:cs typeface="Arial" panose="020B0604020202020204" pitchFamily="34" charset="0"/>
                <a:hlinkClick r:id="rId2"/>
              </a:rPr>
              <a:t>fiscalizacao@coren-rj.org.br</a:t>
            </a:r>
            <a:r>
              <a:rPr lang="pt-BR" sz="2400" dirty="0">
                <a:latin typeface="Arial" panose="020B0604020202020204" pitchFamily="34" charset="0"/>
                <a:cs typeface="Arial" panose="020B0604020202020204" pitchFamily="34" charset="0"/>
              </a:rPr>
              <a:t> informando o nome da instituição, setor e os EPIs inexistentes. </a:t>
            </a:r>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Lembramos </a:t>
            </a:r>
            <a:r>
              <a:rPr lang="pt-BR" sz="2400" dirty="0">
                <a:latin typeface="Arial" panose="020B0604020202020204" pitchFamily="34" charset="0"/>
                <a:cs typeface="Arial" panose="020B0604020202020204" pitchFamily="34" charset="0"/>
              </a:rPr>
              <a:t>que é assegurado o anonimato da denúncia.</a:t>
            </a:r>
            <a:r>
              <a:rPr lang="pt-BR" sz="2400" dirty="0" smtClean="0"/>
              <a:t>	</a:t>
            </a:r>
            <a:endParaRPr lang="pt-BR"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551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404664"/>
            <a:ext cx="8568952" cy="1152128"/>
          </a:xfrm>
        </p:spPr>
        <p:txBody>
          <a:bodyPr>
            <a:normAutofit/>
          </a:bodyPr>
          <a:lstStyle/>
          <a:p>
            <a:pPr lvl="0" algn="ctr"/>
            <a:r>
              <a:rPr lang="pt-BR" sz="2800" dirty="0">
                <a:latin typeface="Britannic Bold" panose="020B0903060703020204" pitchFamily="34" charset="0"/>
              </a:rPr>
              <a:t>Onde devo usar a máscara N95?</a:t>
            </a:r>
          </a:p>
        </p:txBody>
      </p:sp>
      <p:sp>
        <p:nvSpPr>
          <p:cNvPr id="2" name="Espaço Reservado para Conteúdo 1"/>
          <p:cNvSpPr>
            <a:spLocks noGrp="1"/>
          </p:cNvSpPr>
          <p:nvPr>
            <p:ph idx="1"/>
          </p:nvPr>
        </p:nvSpPr>
        <p:spPr>
          <a:xfrm>
            <a:off x="755576" y="1700808"/>
            <a:ext cx="8245424" cy="3600400"/>
          </a:xfrm>
        </p:spPr>
        <p:txBody>
          <a:bodyPr>
            <a:normAutofit/>
          </a:bodyPr>
          <a:lstStyle/>
          <a:p>
            <a:pPr algn="just"/>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máscara N95 deve ser usada </a:t>
            </a:r>
            <a:r>
              <a:rPr lang="pt-BR" sz="2400" dirty="0" smtClean="0">
                <a:latin typeface="Arial" panose="020B0604020202020204" pitchFamily="34" charset="0"/>
                <a:cs typeface="Arial" panose="020B0604020202020204" pitchFamily="34" charset="0"/>
              </a:rPr>
              <a:t>pelo profissional em </a:t>
            </a:r>
            <a:r>
              <a:rPr lang="pt-BR" sz="2400" dirty="0">
                <a:latin typeface="Arial" panose="020B0604020202020204" pitchFamily="34" charset="0"/>
                <a:cs typeface="Arial" panose="020B0604020202020204" pitchFamily="34" charset="0"/>
              </a:rPr>
              <a:t>caso de realização de </a:t>
            </a:r>
            <a:r>
              <a:rPr lang="pt-BR" sz="2400" dirty="0" smtClean="0">
                <a:latin typeface="Arial" panose="020B0604020202020204" pitchFamily="34" charset="0"/>
                <a:cs typeface="Arial" panose="020B0604020202020204" pitchFamily="34" charset="0"/>
              </a:rPr>
              <a:t>procedimentos </a:t>
            </a:r>
            <a:r>
              <a:rPr lang="pt-BR" sz="2400" dirty="0">
                <a:latin typeface="Arial" panose="020B0604020202020204" pitchFamily="34" charset="0"/>
                <a:cs typeface="Arial" panose="020B0604020202020204" pitchFamily="34" charset="0"/>
              </a:rPr>
              <a:t>que gere </a:t>
            </a:r>
            <a:r>
              <a:rPr lang="pt-BR" sz="2400" dirty="0" smtClean="0">
                <a:latin typeface="Arial" panose="020B0604020202020204" pitchFamily="34" charset="0"/>
                <a:cs typeface="Arial" panose="020B0604020202020204" pitchFamily="34" charset="0"/>
              </a:rPr>
              <a:t>aerossol. </a:t>
            </a:r>
          </a:p>
          <a:p>
            <a:pPr algn="just"/>
            <a:r>
              <a:rPr lang="pt-BR" sz="2400" dirty="0" smtClean="0">
                <a:latin typeface="Arial" panose="020B0604020202020204" pitchFamily="34" charset="0"/>
                <a:cs typeface="Arial" panose="020B0604020202020204" pitchFamily="34" charset="0"/>
              </a:rPr>
              <a:t>São </a:t>
            </a:r>
            <a:r>
              <a:rPr lang="pt-BR" sz="2400" dirty="0">
                <a:latin typeface="Arial" panose="020B0604020202020204" pitchFamily="34" charset="0"/>
                <a:cs typeface="Arial" panose="020B0604020202020204" pitchFamily="34" charset="0"/>
              </a:rPr>
              <a:t>exemplos de procedimentos com risco de geração de aerossóis: intubação ou aspiração traqueal, ventilação não invasiva, ressuscitação cardiopulmonar, ventilação manual antes da intubação, coletas de secreções </a:t>
            </a:r>
            <a:r>
              <a:rPr lang="pt-BR" sz="2400" dirty="0" err="1">
                <a:latin typeface="Arial" panose="020B0604020202020204" pitchFamily="34" charset="0"/>
                <a:cs typeface="Arial" panose="020B0604020202020204" pitchFamily="34" charset="0"/>
              </a:rPr>
              <a:t>nasotraqueais</a:t>
            </a:r>
            <a:r>
              <a:rPr lang="pt-BR" sz="2400" dirty="0">
                <a:latin typeface="Arial" panose="020B0604020202020204" pitchFamily="34" charset="0"/>
                <a:cs typeface="Arial" panose="020B0604020202020204" pitchFamily="34" charset="0"/>
              </a:rPr>
              <a:t> e broncoscopias. Também a </a:t>
            </a:r>
            <a:r>
              <a:rPr lang="pt-BR" sz="2400" dirty="0" err="1">
                <a:latin typeface="Arial" panose="020B0604020202020204" pitchFamily="34" charset="0"/>
                <a:cs typeface="Arial" panose="020B0604020202020204" pitchFamily="34" charset="0"/>
              </a:rPr>
              <a:t>macronebulização</a:t>
            </a:r>
            <a:r>
              <a:rPr lang="pt-BR" sz="2400" dirty="0">
                <a:latin typeface="Arial" panose="020B0604020202020204" pitchFamily="34" charset="0"/>
                <a:cs typeface="Arial" panose="020B0604020202020204" pitchFamily="34" charset="0"/>
              </a:rPr>
              <a:t> e </a:t>
            </a:r>
            <a:r>
              <a:rPr lang="pt-BR" sz="2400" dirty="0" err="1">
                <a:latin typeface="Arial" panose="020B0604020202020204" pitchFamily="34" charset="0"/>
                <a:cs typeface="Arial" panose="020B0604020202020204" pitchFamily="34" charset="0"/>
              </a:rPr>
              <a:t>micronebulização</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98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188640"/>
            <a:ext cx="8280920" cy="1152128"/>
          </a:xfrm>
        </p:spPr>
        <p:txBody>
          <a:bodyPr>
            <a:normAutofit/>
          </a:bodyPr>
          <a:lstStyle/>
          <a:p>
            <a:pPr lvl="0" algn="ctr"/>
            <a:r>
              <a:rPr lang="pt-BR" sz="2800" dirty="0">
                <a:latin typeface="Britannic Bold" panose="020B0903060703020204" pitchFamily="34" charset="0"/>
              </a:rPr>
              <a:t>Por quanto tempo posso usar a máscara N95?</a:t>
            </a:r>
          </a:p>
        </p:txBody>
      </p:sp>
      <p:sp>
        <p:nvSpPr>
          <p:cNvPr id="2" name="Espaço Reservado para Conteúdo 1"/>
          <p:cNvSpPr>
            <a:spLocks noGrp="1"/>
          </p:cNvSpPr>
          <p:nvPr>
            <p:ph idx="1"/>
          </p:nvPr>
        </p:nvSpPr>
        <p:spPr>
          <a:xfrm>
            <a:off x="827584" y="1556792"/>
            <a:ext cx="8173416" cy="4320480"/>
          </a:xfrm>
        </p:spPr>
        <p:txBody>
          <a:bodyPr>
            <a:normAutofit fontScale="85000" lnSpcReduction="10000"/>
          </a:bodyPr>
          <a:lstStyle/>
          <a:p>
            <a:pPr algn="just"/>
            <a:r>
              <a:rPr lang="pt-BR" sz="2400" dirty="0" smtClean="0">
                <a:latin typeface="Arial" panose="020B0604020202020204" pitchFamily="34" charset="0"/>
                <a:cs typeface="Arial" panose="020B0604020202020204" pitchFamily="34" charset="0"/>
              </a:rPr>
              <a:t>De </a:t>
            </a:r>
            <a:r>
              <a:rPr lang="pt-BR" sz="2400" dirty="0">
                <a:latin typeface="Arial" panose="020B0604020202020204" pitchFamily="34" charset="0"/>
                <a:cs typeface="Arial" panose="020B0604020202020204" pitchFamily="34" charset="0"/>
              </a:rPr>
              <a:t>acordo com a Nota Técnica nº 004-2020, da Anvisa, “devido ao aumento da demanda causada pela emergência de saúde pública da COVID19, as máscaras de proteção respiratória (N95/PFF2 ou equivalente) poderão, excepcionalmente, ser usadas por período maior ou por um número de vezes maior que o previsto pelo fabricante, desde que sejam utilizadas pelo mesmo </a:t>
            </a:r>
            <a:r>
              <a:rPr lang="pt-BR" sz="2400" dirty="0" smtClean="0">
                <a:latin typeface="Arial" panose="020B0604020202020204" pitchFamily="34" charset="0"/>
                <a:cs typeface="Arial" panose="020B0604020202020204" pitchFamily="34" charset="0"/>
              </a:rPr>
              <a:t>profissional”. </a:t>
            </a:r>
          </a:p>
          <a:p>
            <a:pPr algn="just"/>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máscara N95 pode ser guardada </a:t>
            </a:r>
            <a:r>
              <a:rPr lang="pt-BR" sz="2400" dirty="0" smtClean="0">
                <a:latin typeface="Arial" panose="020B0604020202020204" pitchFamily="34" charset="0"/>
                <a:cs typeface="Arial" panose="020B0604020202020204" pitchFamily="34" charset="0"/>
              </a:rPr>
              <a:t>e usada pelo mesmo profissional, de </a:t>
            </a:r>
            <a:r>
              <a:rPr lang="pt-BR" sz="2400" dirty="0">
                <a:latin typeface="Arial" panose="020B0604020202020204" pitchFamily="34" charset="0"/>
                <a:cs typeface="Arial" panose="020B0604020202020204" pitchFamily="34" charset="0"/>
              </a:rPr>
              <a:t>acordo com as normas de controle de infecção hospitalar do Comissão de Controle de Infecção Hospitalar (</a:t>
            </a:r>
            <a:r>
              <a:rPr lang="pt-BR" sz="2400" dirty="0" smtClean="0">
                <a:latin typeface="Arial" panose="020B0604020202020204" pitchFamily="34" charset="0"/>
                <a:cs typeface="Arial" panose="020B0604020202020204" pitchFamily="34" charset="0"/>
              </a:rPr>
              <a:t>CCIH) </a:t>
            </a:r>
            <a:r>
              <a:rPr lang="pt-BR" sz="2400" dirty="0">
                <a:latin typeface="Arial" panose="020B0604020202020204" pitchFamily="34" charset="0"/>
                <a:cs typeface="Arial" panose="020B0604020202020204" pitchFamily="34" charset="0"/>
              </a:rPr>
              <a:t>da instituição ou vigilância sanitário do município.  </a:t>
            </a:r>
            <a:endParaRPr lang="pt-BR" sz="2400" dirty="0" smtClean="0">
              <a:latin typeface="Arial" panose="020B0604020202020204" pitchFamily="34" charset="0"/>
              <a:cs typeface="Arial" panose="020B0604020202020204" pitchFamily="34" charset="0"/>
            </a:endParaRPr>
          </a:p>
          <a:p>
            <a:pPr algn="just"/>
            <a:r>
              <a:rPr lang="pt-BR" dirty="0" smtClean="0">
                <a:latin typeface="Arial" panose="020B0604020202020204" pitchFamily="34" charset="0"/>
                <a:cs typeface="Arial" panose="020B0604020202020204" pitchFamily="34" charset="0"/>
              </a:rPr>
              <a:t>Deve ser descartada quando estiver úmida, suja, rasgada, amassada ou com vincos.</a:t>
            </a:r>
            <a:endParaRPr lang="pt-BR" sz="2400" dirty="0">
              <a:latin typeface="Arial" panose="020B0604020202020204" pitchFamily="34" charset="0"/>
              <a:cs typeface="Arial" panose="020B0604020202020204" pitchFamily="34" charset="0"/>
            </a:endParaRPr>
          </a:p>
          <a:p>
            <a:pPr marL="0" indent="0" algn="just">
              <a:buNone/>
            </a:pPr>
            <a:r>
              <a:rPr lang="pt-BR" sz="2400" dirty="0" smtClean="0"/>
              <a:t>	</a:t>
            </a: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32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251520" y="-27384"/>
            <a:ext cx="8568952" cy="1152128"/>
          </a:xfrm>
        </p:spPr>
        <p:txBody>
          <a:bodyPr>
            <a:normAutofit/>
          </a:bodyPr>
          <a:lstStyle/>
          <a:p>
            <a:pPr lvl="0" algn="ctr"/>
            <a:r>
              <a:rPr lang="pt-BR" sz="2800" dirty="0" smtClean="0">
                <a:latin typeface="Britannic Bold" panose="020B0903060703020204" pitchFamily="34" charset="0"/>
              </a:rPr>
              <a:t>Recomendações – N95/PFF2 e </a:t>
            </a:r>
            <a:r>
              <a:rPr lang="pt-BR" sz="2800" i="1" dirty="0">
                <a:latin typeface="Britannic Bold" panose="020B0903060703020204" pitchFamily="34" charset="0"/>
              </a:rPr>
              <a:t>F</a:t>
            </a:r>
            <a:r>
              <a:rPr lang="pt-BR" sz="2800" i="1" dirty="0" smtClean="0">
                <a:latin typeface="Britannic Bold" panose="020B0903060703020204" pitchFamily="34" charset="0"/>
              </a:rPr>
              <a:t>ace </a:t>
            </a:r>
            <a:r>
              <a:rPr lang="pt-BR" sz="2800" i="1" dirty="0" err="1">
                <a:latin typeface="Britannic Bold" panose="020B0903060703020204" pitchFamily="34" charset="0"/>
              </a:rPr>
              <a:t>S</a:t>
            </a:r>
            <a:r>
              <a:rPr lang="pt-BR" sz="2800" i="1" dirty="0" err="1" smtClean="0">
                <a:latin typeface="Britannic Bold" panose="020B0903060703020204" pitchFamily="34" charset="0"/>
              </a:rPr>
              <a:t>hield</a:t>
            </a:r>
            <a:endParaRPr lang="pt-BR" sz="2800" i="1" dirty="0">
              <a:latin typeface="Britannic Bold" panose="020B0903060703020204" pitchFamily="34" charset="0"/>
            </a:endParaRPr>
          </a:p>
        </p:txBody>
      </p:sp>
      <p:sp>
        <p:nvSpPr>
          <p:cNvPr id="2" name="Espaço Reservado para Conteúdo 1"/>
          <p:cNvSpPr>
            <a:spLocks noGrp="1"/>
          </p:cNvSpPr>
          <p:nvPr>
            <p:ph idx="1"/>
          </p:nvPr>
        </p:nvSpPr>
        <p:spPr>
          <a:xfrm>
            <a:off x="755576" y="1268760"/>
            <a:ext cx="8245424" cy="4392488"/>
          </a:xfrm>
        </p:spPr>
        <p:txBody>
          <a:bodyPr>
            <a:normAutofit fontScale="92500" lnSpcReduction="20000"/>
          </a:bodyPr>
          <a:lstStyle/>
          <a:p>
            <a:pPr algn="just"/>
            <a:r>
              <a:rPr lang="pt-BR" sz="2400" dirty="0" smtClean="0">
                <a:latin typeface="Arial" panose="020B0604020202020204" pitchFamily="34" charset="0"/>
                <a:cs typeface="Arial" panose="020B0604020202020204" pitchFamily="34" charset="0"/>
              </a:rPr>
              <a:t>Com </a:t>
            </a:r>
            <a:r>
              <a:rPr lang="pt-BR" sz="2400" dirty="0">
                <a:latin typeface="Arial" panose="020B0604020202020204" pitchFamily="34" charset="0"/>
                <a:cs typeface="Arial" panose="020B0604020202020204" pitchFamily="34" charset="0"/>
              </a:rPr>
              <a:t>objetivo de minimizar a contaminação da máscara N95/PFF2 ou equivalente, se houver disponibilidade, o profissional de saúde deve utilizar um protetor facial (</a:t>
            </a:r>
            <a:r>
              <a:rPr lang="pt-BR" sz="2400" i="1" dirty="0">
                <a:latin typeface="Arial" panose="020B0604020202020204" pitchFamily="34" charset="0"/>
                <a:cs typeface="Arial" panose="020B0604020202020204" pitchFamily="34" charset="0"/>
              </a:rPr>
              <a:t>face </a:t>
            </a:r>
            <a:r>
              <a:rPr lang="pt-BR" sz="2400" i="1" dirty="0" err="1">
                <a:latin typeface="Arial" panose="020B0604020202020204" pitchFamily="34" charset="0"/>
                <a:cs typeface="Arial" panose="020B0604020202020204" pitchFamily="34" charset="0"/>
              </a:rPr>
              <a:t>shield</a:t>
            </a:r>
            <a:r>
              <a:rPr lang="pt-BR" sz="2400" dirty="0">
                <a:latin typeface="Arial" panose="020B0604020202020204" pitchFamily="34" charset="0"/>
                <a:cs typeface="Arial" panose="020B0604020202020204" pitchFamily="34" charset="0"/>
              </a:rPr>
              <a:t>), pois este equipamento protegerá a máscara de contato com as gotículas expelidas pelo paciente. </a:t>
            </a:r>
            <a:endParaRPr lang="pt-BR" sz="2400" dirty="0" smtClean="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Descartar </a:t>
            </a:r>
            <a:r>
              <a:rPr lang="pt-BR" sz="2400" dirty="0">
                <a:latin typeface="Arial" panose="020B0604020202020204" pitchFamily="34" charset="0"/>
                <a:cs typeface="Arial" panose="020B0604020202020204" pitchFamily="34" charset="0"/>
              </a:rPr>
              <a:t>a máscara N95, caso a mesma tenha sido contaminada por sangue, secreções e fluidos </a:t>
            </a:r>
            <a:r>
              <a:rPr lang="pt-BR" sz="2400" dirty="0" smtClean="0">
                <a:latin typeface="Arial" panose="020B0604020202020204" pitchFamily="34" charset="0"/>
                <a:cs typeface="Arial" panose="020B0604020202020204" pitchFamily="34" charset="0"/>
              </a:rPr>
              <a:t>corpóreos </a:t>
            </a:r>
            <a:r>
              <a:rPr lang="pt-BR" sz="2400" dirty="0">
                <a:latin typeface="Arial" panose="020B0604020202020204" pitchFamily="34" charset="0"/>
                <a:cs typeface="Arial" panose="020B0604020202020204" pitchFamily="34" charset="0"/>
              </a:rPr>
              <a:t>(Observar as políticas, protocolos e recomendações das instituições de saúde para o descarte de EPIs). </a:t>
            </a:r>
            <a:endParaRPr lang="pt-BR" sz="2400" dirty="0" smtClean="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máscara deverá vedar completamente a face do usuário.</a:t>
            </a:r>
          </a:p>
          <a:p>
            <a:pPr marL="0" indent="0" algn="just">
              <a:buNone/>
            </a:pP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85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l="-16000" r="-1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27584" y="2348880"/>
            <a:ext cx="7520940" cy="2160240"/>
          </a:xfrm>
        </p:spPr>
        <p:txBody>
          <a:bodyPr>
            <a:normAutofit/>
          </a:bodyPr>
          <a:lstStyle/>
          <a:p>
            <a:pPr algn="ctr"/>
            <a:r>
              <a:rPr lang="pt-BR" sz="4000" dirty="0" smtClean="0">
                <a:latin typeface="Britannic Bold" panose="020B0903060703020204" pitchFamily="34" charset="0"/>
              </a:rPr>
              <a:t>DÚVIDAS TÉCNICAS RELACIONADAS À COVID-19</a:t>
            </a:r>
            <a:endParaRPr lang="pt-BR" sz="4000" dirty="0">
              <a:latin typeface="Britannic Bold" panose="020B090306070302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04664"/>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072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188640"/>
            <a:ext cx="8064896" cy="1152128"/>
          </a:xfrm>
        </p:spPr>
        <p:txBody>
          <a:bodyPr>
            <a:normAutofit/>
          </a:bodyPr>
          <a:lstStyle/>
          <a:p>
            <a:pPr lvl="0" algn="ctr"/>
            <a:r>
              <a:rPr lang="pt-BR" sz="2800" dirty="0">
                <a:latin typeface="Britannic Bold" panose="020B0903060703020204" pitchFamily="34" charset="0"/>
              </a:rPr>
              <a:t>A esterilização da máscara N95 já utilizada é permitida?</a:t>
            </a:r>
          </a:p>
        </p:txBody>
      </p:sp>
      <p:sp>
        <p:nvSpPr>
          <p:cNvPr id="2" name="Espaço Reservado para Conteúdo 1"/>
          <p:cNvSpPr>
            <a:spLocks noGrp="1"/>
          </p:cNvSpPr>
          <p:nvPr>
            <p:ph idx="1"/>
          </p:nvPr>
        </p:nvSpPr>
        <p:spPr>
          <a:xfrm>
            <a:off x="539552" y="1556792"/>
            <a:ext cx="8461448" cy="4248472"/>
          </a:xfrm>
        </p:spPr>
        <p:txBody>
          <a:bodyPr>
            <a:normAutofit/>
          </a:bodyPr>
          <a:lstStyle/>
          <a:p>
            <a:pPr algn="just"/>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procedimento </a:t>
            </a:r>
            <a:r>
              <a:rPr lang="pt-BR" sz="2400" dirty="0" smtClean="0">
                <a:latin typeface="Arial" panose="020B0604020202020204" pitchFamily="34" charset="0"/>
                <a:cs typeface="Arial" panose="020B0604020202020204" pitchFamily="34" charset="0"/>
              </a:rPr>
              <a:t>de reprocessamento existe. Porém, não </a:t>
            </a:r>
            <a:r>
              <a:rPr lang="pt-BR" sz="2400" dirty="0">
                <a:latin typeface="Arial" panose="020B0604020202020204" pitchFamily="34" charset="0"/>
                <a:cs typeface="Arial" panose="020B0604020202020204" pitchFamily="34" charset="0"/>
              </a:rPr>
              <a:t>há </a:t>
            </a:r>
            <a:r>
              <a:rPr lang="pt-BR" sz="2400" dirty="0" smtClean="0">
                <a:latin typeface="Arial" panose="020B0604020202020204" pitchFamily="34" charset="0"/>
                <a:cs typeface="Arial" panose="020B0604020202020204" pitchFamily="34" charset="0"/>
              </a:rPr>
              <a:t>um número expressivo de evidências </a:t>
            </a:r>
            <a:r>
              <a:rPr lang="pt-BR" sz="2400" dirty="0">
                <a:latin typeface="Arial" panose="020B0604020202020204" pitchFamily="34" charset="0"/>
                <a:cs typeface="Arial" panose="020B0604020202020204" pitchFamily="34" charset="0"/>
              </a:rPr>
              <a:t>científicas </a:t>
            </a:r>
            <a:r>
              <a:rPr lang="pt-BR" sz="2400" dirty="0" smtClean="0">
                <a:latin typeface="Arial" panose="020B0604020202020204" pitchFamily="34" charset="0"/>
                <a:cs typeface="Arial" panose="020B0604020202020204" pitchFamily="34" charset="0"/>
              </a:rPr>
              <a:t>confiáveis até </a:t>
            </a:r>
            <a:r>
              <a:rPr lang="pt-BR" sz="2400" dirty="0">
                <a:latin typeface="Arial" panose="020B0604020202020204" pitchFamily="34" charset="0"/>
                <a:cs typeface="Arial" panose="020B0604020202020204" pitchFamily="34" charset="0"/>
              </a:rPr>
              <a:t>o </a:t>
            </a:r>
            <a:r>
              <a:rPr lang="pt-BR" sz="2400" dirty="0" smtClean="0">
                <a:latin typeface="Arial" panose="020B0604020202020204" pitchFamily="34" charset="0"/>
                <a:cs typeface="Arial" panose="020B0604020202020204" pitchFamily="34" charset="0"/>
              </a:rPr>
              <a:t>momento que comprove que a esterilização </a:t>
            </a:r>
            <a:r>
              <a:rPr lang="pt-BR" sz="2400" dirty="0">
                <a:latin typeface="Arial" panose="020B0604020202020204" pitchFamily="34" charset="0"/>
                <a:cs typeface="Arial" panose="020B0604020202020204" pitchFamily="34" charset="0"/>
              </a:rPr>
              <a:t>de máscaras N95 já utilizadas seja eficiente.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Dessa </a:t>
            </a:r>
            <a:r>
              <a:rPr lang="pt-BR" sz="2400" dirty="0">
                <a:latin typeface="Arial" panose="020B0604020202020204" pitchFamily="34" charset="0"/>
                <a:cs typeface="Arial" panose="020B0604020202020204" pitchFamily="34" charset="0"/>
              </a:rPr>
              <a:t>forma, não recomendamos o reuso </a:t>
            </a:r>
            <a:r>
              <a:rPr lang="pt-BR" sz="2400" dirty="0" smtClean="0">
                <a:latin typeface="Arial" panose="020B0604020202020204" pitchFamily="34" charset="0"/>
                <a:cs typeface="Arial" panose="020B0604020202020204" pitchFamily="34" charset="0"/>
              </a:rPr>
              <a:t>após o reprocessamento.</a:t>
            </a:r>
            <a:endParaRPr lang="pt-BR" sz="2400" dirty="0">
              <a:latin typeface="Arial" panose="020B0604020202020204" pitchFamily="34" charset="0"/>
              <a:cs typeface="Arial" panose="020B0604020202020204" pitchFamily="34" charset="0"/>
            </a:endParaRPr>
          </a:p>
          <a:p>
            <a:pPr marL="0" indent="0" algn="just">
              <a:buNone/>
            </a:pP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37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188640"/>
            <a:ext cx="7992888" cy="1152128"/>
          </a:xfrm>
        </p:spPr>
        <p:txBody>
          <a:bodyPr>
            <a:normAutofit/>
          </a:bodyPr>
          <a:lstStyle/>
          <a:p>
            <a:pPr lvl="0" algn="ctr"/>
            <a:r>
              <a:rPr lang="pt-BR" sz="2800" dirty="0">
                <a:latin typeface="Britannic Bold" panose="020B0903060703020204" pitchFamily="34" charset="0"/>
              </a:rPr>
              <a:t>Posso usar a máscara cirúrgica por cima da N95?</a:t>
            </a:r>
          </a:p>
        </p:txBody>
      </p:sp>
      <p:sp>
        <p:nvSpPr>
          <p:cNvPr id="2" name="Espaço Reservado para Conteúdo 1"/>
          <p:cNvSpPr>
            <a:spLocks noGrp="1"/>
          </p:cNvSpPr>
          <p:nvPr>
            <p:ph idx="1"/>
          </p:nvPr>
        </p:nvSpPr>
        <p:spPr>
          <a:xfrm>
            <a:off x="611560" y="1556792"/>
            <a:ext cx="8389440" cy="4320480"/>
          </a:xfrm>
        </p:spPr>
        <p:txBody>
          <a:bodyPr>
            <a:normAutofit/>
          </a:bodyPr>
          <a:lstStyle/>
          <a:p>
            <a:r>
              <a:rPr lang="pt-BR" dirty="0" smtClean="0"/>
              <a:t>	</a:t>
            </a:r>
            <a:r>
              <a:rPr lang="pt-BR" sz="2400" dirty="0">
                <a:latin typeface="Arial" panose="020B0604020202020204" pitchFamily="34" charset="0"/>
                <a:cs typeface="Arial" panose="020B0604020202020204" pitchFamily="34" charset="0"/>
              </a:rPr>
              <a:t>Não. O risco de contaminação é muito grande. </a:t>
            </a:r>
            <a:endParaRPr lang="pt-BR" sz="2400" dirty="0" smtClean="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Isso </a:t>
            </a:r>
            <a:r>
              <a:rPr lang="pt-BR" sz="2400" dirty="0">
                <a:latin typeface="Arial" panose="020B0604020202020204" pitchFamily="34" charset="0"/>
                <a:cs typeface="Arial" panose="020B0604020202020204" pitchFamily="34" charset="0"/>
              </a:rPr>
              <a:t>é contraindicado pela Vigilância Sanitária pelas seguintes razões: </a:t>
            </a:r>
            <a:endParaRPr lang="pt-BR" sz="2400" dirty="0" smtClean="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1</a:t>
            </a:r>
            <a:r>
              <a:rPr lang="pt-BR" sz="2400" dirty="0">
                <a:latin typeface="Arial" panose="020B0604020202020204" pitchFamily="34" charset="0"/>
                <a:cs typeface="Arial" panose="020B0604020202020204" pitchFamily="34" charset="0"/>
              </a:rPr>
              <a:t>) Não garante o mesmo nível de proteção ao profissional; </a:t>
            </a:r>
            <a:endParaRPr lang="pt-BR" sz="2400" dirty="0" smtClean="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2</a:t>
            </a:r>
            <a:r>
              <a:rPr lang="pt-BR" sz="2400" dirty="0">
                <a:latin typeface="Arial" panose="020B0604020202020204" pitchFamily="34" charset="0"/>
                <a:cs typeface="Arial" panose="020B0604020202020204" pitchFamily="34" charset="0"/>
              </a:rPr>
              <a:t>) Pode haver contaminação ao retirar a máscara; </a:t>
            </a:r>
            <a:endParaRPr lang="pt-BR" sz="2400" dirty="0" smtClean="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3</a:t>
            </a:r>
            <a:r>
              <a:rPr lang="pt-BR" sz="2400" dirty="0">
                <a:latin typeface="Arial" panose="020B0604020202020204" pitchFamily="34" charset="0"/>
                <a:cs typeface="Arial" panose="020B0604020202020204" pitchFamily="34" charset="0"/>
              </a:rPr>
              <a:t>) Pode levar à escassez também da máscara cirúrgica.</a:t>
            </a:r>
          </a:p>
          <a:p>
            <a:pPr marL="0" indent="0" algn="just">
              <a:buNone/>
            </a:pP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844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332656"/>
            <a:ext cx="7920880" cy="1152128"/>
          </a:xfrm>
        </p:spPr>
        <p:txBody>
          <a:bodyPr>
            <a:noAutofit/>
          </a:bodyPr>
          <a:lstStyle/>
          <a:p>
            <a:pPr lvl="0" algn="ctr"/>
            <a:r>
              <a:rPr lang="pt-BR" sz="2800" b="1" dirty="0">
                <a:latin typeface="Britannic Bold" panose="020B0903060703020204" pitchFamily="34" charset="0"/>
              </a:rPr>
              <a:t>Na ausência dos capotes descartáveis, o capote de tecido </a:t>
            </a:r>
            <a:r>
              <a:rPr lang="pt-BR" sz="2800" b="1" dirty="0" smtClean="0">
                <a:latin typeface="Britannic Bold" panose="020B0903060703020204" pitchFamily="34" charset="0"/>
              </a:rPr>
              <a:t>esterilizado </a:t>
            </a:r>
            <a:r>
              <a:rPr lang="pt-BR" sz="2800" b="1" dirty="0">
                <a:latin typeface="Britannic Bold" panose="020B0903060703020204" pitchFamily="34" charset="0"/>
              </a:rPr>
              <a:t>pode ser utilizado? </a:t>
            </a:r>
            <a:endParaRPr lang="pt-BR" sz="2800" dirty="0">
              <a:latin typeface="Britannic Bold" panose="020B0903060703020204" pitchFamily="34" charset="0"/>
            </a:endParaRPr>
          </a:p>
        </p:txBody>
      </p:sp>
      <p:sp>
        <p:nvSpPr>
          <p:cNvPr id="2" name="Espaço Reservado para Conteúdo 1"/>
          <p:cNvSpPr>
            <a:spLocks noGrp="1"/>
          </p:cNvSpPr>
          <p:nvPr>
            <p:ph idx="1"/>
          </p:nvPr>
        </p:nvSpPr>
        <p:spPr>
          <a:xfrm>
            <a:off x="683568" y="1484784"/>
            <a:ext cx="8317432" cy="4320480"/>
          </a:xfrm>
        </p:spPr>
        <p:txBody>
          <a:bodyPr>
            <a:normAutofit/>
          </a:bodyPr>
          <a:lstStyle/>
          <a:p>
            <a:pPr algn="just"/>
            <a:r>
              <a:rPr lang="pt-BR"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O capote utilizado para atendimento de pacientes com Covid-19, a menos de 1 metro (cuidados a beira leito), deve ser impermeável, com gramatura de 50 g/m2. O avental de tecido, na maioria dos casos, não é impermeável, porém é adequado para evitar a contaminação da pele e roupa do profissional, tanto quanto o capote ou avental de gramatura mínima de 30g/m2. </a:t>
            </a: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773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133" y="-27384"/>
            <a:ext cx="7704667" cy="1981200"/>
          </a:xfrm>
        </p:spPr>
        <p:txBody>
          <a:bodyPr>
            <a:normAutofit/>
          </a:bodyPr>
          <a:lstStyle/>
          <a:p>
            <a:r>
              <a:rPr lang="pt-BR" sz="2800" b="1" dirty="0" smtClean="0">
                <a:latin typeface="Britannic Bold" panose="020B0903060703020204" pitchFamily="34" charset="0"/>
              </a:rPr>
              <a:t>Como deve ser o capote?</a:t>
            </a:r>
            <a:endParaRPr lang="pt-BR" sz="2800" dirty="0"/>
          </a:p>
        </p:txBody>
      </p:sp>
      <p:sp>
        <p:nvSpPr>
          <p:cNvPr id="3" name="Espaço Reservado para Conteúdo 2"/>
          <p:cNvSpPr>
            <a:spLocks noGrp="1"/>
          </p:cNvSpPr>
          <p:nvPr>
            <p:ph idx="1"/>
          </p:nvPr>
        </p:nvSpPr>
        <p:spPr>
          <a:xfrm>
            <a:off x="982133" y="1772816"/>
            <a:ext cx="7704667" cy="3722944"/>
          </a:xfrm>
        </p:spPr>
        <p:txBody>
          <a:bodyPr>
            <a:normAutofit lnSpcReduction="10000"/>
          </a:bodyPr>
          <a:lstStyle/>
          <a:p>
            <a:pPr algn="just"/>
            <a:r>
              <a:rPr lang="pt-BR" dirty="0">
                <a:latin typeface="Arial" panose="020B0604020202020204" pitchFamily="34" charset="0"/>
                <a:cs typeface="Arial" panose="020B0604020202020204" pitchFamily="34" charset="0"/>
              </a:rPr>
              <a:t>O capote ou avental deve ser de mangas longas, punho de malha ou elástico e abertura posterior. Além disso, deve ser confeccionado de material de boa qualidade, atóxico, hidro/</a:t>
            </a:r>
            <a:r>
              <a:rPr lang="pt-BR" dirty="0" err="1">
                <a:latin typeface="Arial" panose="020B0604020202020204" pitchFamily="34" charset="0"/>
                <a:cs typeface="Arial" panose="020B0604020202020204" pitchFamily="34" charset="0"/>
              </a:rPr>
              <a:t>hemorrepelente</a:t>
            </a:r>
            <a:r>
              <a:rPr lang="pt-BR" dirty="0">
                <a:latin typeface="Arial" panose="020B0604020202020204" pitchFamily="34" charset="0"/>
                <a:cs typeface="Arial" panose="020B0604020202020204" pitchFamily="34" charset="0"/>
              </a:rPr>
              <a:t>, hipoalérgico, com baixo desprendimento de partículas e resistente, proporcionar barreira antimicrobiana efetiva (Teste de Eficiência de Filtração Bacteriológica - BFE), além de permitir a execução de atividades com conforto e estar disponível em vários tamanhos.</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526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6000" b="-16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251520" y="332656"/>
            <a:ext cx="8568952" cy="1152128"/>
          </a:xfrm>
        </p:spPr>
        <p:txBody>
          <a:bodyPr>
            <a:normAutofit/>
          </a:bodyPr>
          <a:lstStyle/>
          <a:p>
            <a:pPr lvl="0" algn="ctr"/>
            <a:r>
              <a:rPr lang="pt-BR" sz="2800" dirty="0" smtClean="0">
                <a:latin typeface="Britannic Bold" panose="020B0903060703020204" pitchFamily="34" charset="0"/>
              </a:rPr>
              <a:t>Recomendações – uso do capote ou avental</a:t>
            </a:r>
            <a:endParaRPr lang="pt-BR" sz="2800" dirty="0">
              <a:latin typeface="Britannic Bold" panose="020B0903060703020204" pitchFamily="34" charset="0"/>
            </a:endParaRPr>
          </a:p>
        </p:txBody>
      </p:sp>
      <p:sp>
        <p:nvSpPr>
          <p:cNvPr id="2" name="Espaço Reservado para Conteúdo 1"/>
          <p:cNvSpPr>
            <a:spLocks noGrp="1"/>
          </p:cNvSpPr>
          <p:nvPr>
            <p:ph idx="1"/>
          </p:nvPr>
        </p:nvSpPr>
        <p:spPr>
          <a:xfrm>
            <a:off x="683568" y="1628800"/>
            <a:ext cx="8317432" cy="4320480"/>
          </a:xfrm>
        </p:spPr>
        <p:txBody>
          <a:bodyPr>
            <a:normAutofit/>
          </a:bodyPr>
          <a:lstStyle/>
          <a:p>
            <a:pPr algn="just"/>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profissional deve avaliar a necessidade do uso de capote ou avental </a:t>
            </a:r>
            <a:r>
              <a:rPr lang="pt-BR" sz="2400" dirty="0" smtClean="0">
                <a:latin typeface="Arial" panose="020B0604020202020204" pitchFamily="34" charset="0"/>
                <a:cs typeface="Arial" panose="020B0604020202020204" pitchFamily="34" charset="0"/>
              </a:rPr>
              <a:t>impermeável, a </a:t>
            </a:r>
            <a:r>
              <a:rPr lang="pt-BR" sz="2400" dirty="0">
                <a:latin typeface="Arial" panose="020B0604020202020204" pitchFamily="34" charset="0"/>
                <a:cs typeface="Arial" panose="020B0604020202020204" pitchFamily="34" charset="0"/>
              </a:rPr>
              <a:t>depender do quadro clínico do paciente (vômitos, </a:t>
            </a:r>
            <a:r>
              <a:rPr lang="pt-BR" sz="2400" dirty="0" smtClean="0">
                <a:latin typeface="Arial" panose="020B0604020202020204" pitchFamily="34" charset="0"/>
                <a:cs typeface="Arial" panose="020B0604020202020204" pitchFamily="34" charset="0"/>
              </a:rPr>
              <a:t>diarreia, </a:t>
            </a:r>
            <a:r>
              <a:rPr lang="pt-BR" sz="2400" dirty="0">
                <a:latin typeface="Arial" panose="020B0604020202020204" pitchFamily="34" charset="0"/>
                <a:cs typeface="Arial" panose="020B0604020202020204" pitchFamily="34" charset="0"/>
              </a:rPr>
              <a:t>hipersecreção </a:t>
            </a:r>
            <a:r>
              <a:rPr lang="pt-BR" sz="2400" dirty="0" err="1">
                <a:latin typeface="Arial" panose="020B0604020202020204" pitchFamily="34" charset="0"/>
                <a:cs typeface="Arial" panose="020B0604020202020204" pitchFamily="34" charset="0"/>
              </a:rPr>
              <a:t>orotraqueal</a:t>
            </a:r>
            <a:r>
              <a:rPr lang="pt-BR" sz="2400" dirty="0">
                <a:latin typeface="Arial" panose="020B0604020202020204" pitchFamily="34" charset="0"/>
                <a:cs typeface="Arial" panose="020B0604020202020204" pitchFamily="34" charset="0"/>
              </a:rPr>
              <a:t>, sangramento, </a:t>
            </a:r>
            <a:r>
              <a:rPr lang="pt-BR" sz="2400" dirty="0" err="1">
                <a:latin typeface="Arial" panose="020B0604020202020204" pitchFamily="34" charset="0"/>
                <a:cs typeface="Arial" panose="020B0604020202020204" pitchFamily="34" charset="0"/>
              </a:rPr>
              <a:t>etc</a:t>
            </a:r>
            <a:r>
              <a:rPr lang="pt-BR" sz="2400" dirty="0" smtClean="0">
                <a:latin typeface="Arial" panose="020B0604020202020204" pitchFamily="34" charset="0"/>
                <a:cs typeface="Arial" panose="020B0604020202020204" pitchFamily="34" charset="0"/>
              </a:rPr>
              <a:t>). Em áreas </a:t>
            </a:r>
            <a:r>
              <a:rPr lang="pt-BR" sz="2400" dirty="0" err="1" smtClean="0">
                <a:latin typeface="Arial" panose="020B0604020202020204" pitchFamily="34" charset="0"/>
                <a:cs typeface="Arial" panose="020B0604020202020204" pitchFamily="34" charset="0"/>
              </a:rPr>
              <a:t>Covid</a:t>
            </a:r>
            <a:r>
              <a:rPr lang="pt-BR" sz="2400" dirty="0" smtClean="0">
                <a:latin typeface="Arial" panose="020B0604020202020204" pitchFamily="34" charset="0"/>
                <a:cs typeface="Arial" panose="020B0604020202020204" pitchFamily="34" charset="0"/>
              </a:rPr>
              <a:t>, na assistência ao paciente, recomenda-se o uso do capote impermeável.</a:t>
            </a:r>
            <a:endParaRPr lang="pt-BR" sz="2400" dirty="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capote ou avental deve ser de mangas longas, punho de malha ou elástico e abertura posterior.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Deve </a:t>
            </a:r>
            <a:r>
              <a:rPr lang="pt-BR" sz="2400" dirty="0">
                <a:latin typeface="Arial" panose="020B0604020202020204" pitchFamily="34" charset="0"/>
                <a:cs typeface="Arial" panose="020B0604020202020204" pitchFamily="34" charset="0"/>
              </a:rPr>
              <a:t>estar disponível em vários tamanhos. </a:t>
            </a:r>
          </a:p>
          <a:p>
            <a:pPr marL="0" indent="0" algn="just">
              <a:buNone/>
            </a:pPr>
            <a:r>
              <a:rPr lang="pt-BR" sz="2400" dirty="0" smtClean="0"/>
              <a:t>	</a:t>
            </a:r>
            <a:endParaRPr lang="pt-BR"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905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251520" y="2060848"/>
            <a:ext cx="8568952" cy="2088232"/>
          </a:xfrm>
        </p:spPr>
        <p:txBody>
          <a:bodyPr>
            <a:normAutofit fontScale="90000"/>
          </a:bodyPr>
          <a:lstStyle/>
          <a:p>
            <a:pPr algn="ctr"/>
            <a:r>
              <a:rPr lang="pt-BR" sz="4000" dirty="0" smtClean="0"/>
              <a:t>Covid-19 / </a:t>
            </a:r>
            <a:r>
              <a:rPr lang="pt-BR" sz="4000" dirty="0"/>
              <a:t>FORMULÁRIO DE NOTIFICAÇÃO COFEN DE CASOS PROFISSIONAIS DA SAÚDE</a:t>
            </a:r>
            <a:r>
              <a:rPr lang="pt-BR" sz="2400" dirty="0"/>
              <a:t/>
            </a:r>
            <a:br>
              <a:rPr lang="pt-BR" sz="2400" dirty="0"/>
            </a:br>
            <a:endParaRPr lang="pt-BR" sz="2400" dirty="0"/>
          </a:p>
        </p:txBody>
      </p:sp>
      <p:sp>
        <p:nvSpPr>
          <p:cNvPr id="2" name="Espaço Reservado para Conteúdo 1"/>
          <p:cNvSpPr>
            <a:spLocks noGrp="1"/>
          </p:cNvSpPr>
          <p:nvPr>
            <p:ph idx="1"/>
          </p:nvPr>
        </p:nvSpPr>
        <p:spPr>
          <a:xfrm>
            <a:off x="0" y="1628800"/>
            <a:ext cx="9001000" cy="4320480"/>
          </a:xfrm>
        </p:spPr>
        <p:txBody>
          <a:bodyPr>
            <a:normAutofit/>
          </a:bodyPr>
          <a:lstStyle/>
          <a:p>
            <a:pPr marL="0" indent="0" algn="just">
              <a:buNone/>
            </a:pPr>
            <a:r>
              <a:rPr lang="pt-BR" dirty="0" smtClean="0"/>
              <a:t>	</a:t>
            </a:r>
            <a:r>
              <a:rPr lang="pt-BR" sz="2400" dirty="0" smtClean="0"/>
              <a:t>	</a:t>
            </a:r>
            <a:endParaRPr lang="pt-BR"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60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620688"/>
            <a:ext cx="7848872" cy="1152128"/>
          </a:xfrm>
        </p:spPr>
        <p:txBody>
          <a:bodyPr>
            <a:noAutofit/>
          </a:bodyPr>
          <a:lstStyle/>
          <a:p>
            <a:pPr lvl="0" algn="ctr"/>
            <a:r>
              <a:rPr lang="pt-BR" sz="2800" dirty="0">
                <a:latin typeface="Britannic Bold" panose="020B0903060703020204" pitchFamily="34" charset="0"/>
              </a:rPr>
              <a:t>Os profissionais com casos suspeitos de Covid-19 entram no formulário de notificação do COFEN?</a:t>
            </a:r>
          </a:p>
        </p:txBody>
      </p:sp>
      <p:sp>
        <p:nvSpPr>
          <p:cNvPr id="2" name="Espaço Reservado para Conteúdo 1"/>
          <p:cNvSpPr>
            <a:spLocks noGrp="1"/>
          </p:cNvSpPr>
          <p:nvPr>
            <p:ph idx="1"/>
          </p:nvPr>
        </p:nvSpPr>
        <p:spPr>
          <a:xfrm>
            <a:off x="755576" y="2780928"/>
            <a:ext cx="8245424" cy="1872208"/>
          </a:xfrm>
        </p:spPr>
        <p:txBody>
          <a:bodyPr>
            <a:normAutofit fontScale="92500" lnSpcReduction="20000"/>
          </a:bodyPr>
          <a:lstStyle/>
          <a:p>
            <a:pPr algn="just"/>
            <a:r>
              <a:rPr lang="pt-BR" sz="2600" dirty="0" smtClean="0">
                <a:latin typeface="Arial" panose="020B0604020202020204" pitchFamily="34" charset="0"/>
                <a:cs typeface="Arial" panose="020B0604020202020204" pitchFamily="34" charset="0"/>
              </a:rPr>
              <a:t>Sim</a:t>
            </a:r>
            <a:r>
              <a:rPr lang="pt-BR" sz="2600" dirty="0">
                <a:latin typeface="Arial" panose="020B0604020202020204" pitchFamily="34" charset="0"/>
                <a:cs typeface="Arial" panose="020B0604020202020204" pitchFamily="34" charset="0"/>
              </a:rPr>
              <a:t>. </a:t>
            </a:r>
            <a:endParaRPr lang="pt-BR" sz="2600" dirty="0" smtClean="0">
              <a:latin typeface="Arial" panose="020B0604020202020204" pitchFamily="34" charset="0"/>
              <a:cs typeface="Arial" panose="020B0604020202020204" pitchFamily="34" charset="0"/>
            </a:endParaRPr>
          </a:p>
          <a:p>
            <a:pPr algn="just"/>
            <a:r>
              <a:rPr lang="pt-BR" sz="2600" dirty="0" smtClean="0">
                <a:latin typeface="Arial" panose="020B0604020202020204" pitchFamily="34" charset="0"/>
                <a:cs typeface="Arial" panose="020B0604020202020204" pitchFamily="34" charset="0"/>
              </a:rPr>
              <a:t>Na </a:t>
            </a:r>
            <a:r>
              <a:rPr lang="pt-BR" sz="2600" dirty="0">
                <a:latin typeface="Arial" panose="020B0604020202020204" pitchFamily="34" charset="0"/>
                <a:cs typeface="Arial" panose="020B0604020202020204" pitchFamily="34" charset="0"/>
              </a:rPr>
              <a:t>pergunta “Você tem conhecimento de algum profissional de enfermagem que esteja com Covid-19?”, a resposta deve ser SIM.</a:t>
            </a:r>
          </a:p>
          <a:p>
            <a:pPr marL="0" indent="0" algn="just">
              <a:buNone/>
            </a:pP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864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548680"/>
            <a:ext cx="7848872" cy="1152128"/>
          </a:xfrm>
        </p:spPr>
        <p:txBody>
          <a:bodyPr>
            <a:normAutofit/>
          </a:bodyPr>
          <a:lstStyle/>
          <a:p>
            <a:pPr lvl="0" algn="ctr"/>
            <a:r>
              <a:rPr lang="pt-BR" sz="2800" dirty="0">
                <a:latin typeface="Britannic Bold" panose="020B0903060703020204" pitchFamily="34" charset="0"/>
              </a:rPr>
              <a:t>Os casos de síndrome gripal devem ser inseridos no formulário?</a:t>
            </a:r>
          </a:p>
        </p:txBody>
      </p:sp>
      <p:sp>
        <p:nvSpPr>
          <p:cNvPr id="2" name="Espaço Reservado para Conteúdo 1"/>
          <p:cNvSpPr>
            <a:spLocks noGrp="1"/>
          </p:cNvSpPr>
          <p:nvPr>
            <p:ph idx="1"/>
          </p:nvPr>
        </p:nvSpPr>
        <p:spPr>
          <a:xfrm>
            <a:off x="683568" y="2276872"/>
            <a:ext cx="8317432" cy="1872208"/>
          </a:xfrm>
        </p:spPr>
        <p:txBody>
          <a:bodyPr>
            <a:normAutofit fontScale="92500" lnSpcReduction="20000"/>
          </a:bodyPr>
          <a:lstStyle/>
          <a:p>
            <a:pPr marL="0" indent="0" algn="just">
              <a:buNone/>
            </a:pPr>
            <a:r>
              <a:rPr lang="pt-BR" sz="2600" dirty="0" smtClean="0">
                <a:latin typeface="Arial" panose="020B0604020202020204" pitchFamily="34" charset="0"/>
                <a:cs typeface="Arial" panose="020B0604020202020204" pitchFamily="34" charset="0"/>
              </a:rPr>
              <a:t> </a:t>
            </a:r>
          </a:p>
          <a:p>
            <a:pPr algn="just"/>
            <a:r>
              <a:rPr lang="pt-BR" sz="2600" dirty="0" smtClean="0">
                <a:latin typeface="Arial" panose="020B0604020202020204" pitchFamily="34" charset="0"/>
                <a:cs typeface="Arial" panose="020B0604020202020204" pitchFamily="34" charset="0"/>
              </a:rPr>
              <a:t>Sim, todos os </a:t>
            </a:r>
            <a:r>
              <a:rPr lang="pt-BR" sz="2600" dirty="0">
                <a:latin typeface="Arial" panose="020B0604020202020204" pitchFamily="34" charset="0"/>
                <a:cs typeface="Arial" panose="020B0604020202020204" pitchFamily="34" charset="0"/>
              </a:rPr>
              <a:t>profissionais de enfermagem </a:t>
            </a:r>
            <a:r>
              <a:rPr lang="pt-BR" sz="2600" dirty="0" smtClean="0">
                <a:latin typeface="Arial" panose="020B0604020202020204" pitchFamily="34" charset="0"/>
                <a:cs typeface="Arial" panose="020B0604020202020204" pitchFamily="34" charset="0"/>
              </a:rPr>
              <a:t>que tem </a:t>
            </a:r>
            <a:r>
              <a:rPr lang="pt-BR" sz="2600" dirty="0" smtClean="0">
                <a:latin typeface="Arial" panose="020B0604020202020204" pitchFamily="34" charset="0"/>
                <a:cs typeface="Arial" panose="020B0604020202020204" pitchFamily="34" charset="0"/>
              </a:rPr>
              <a:t>sintomas suspeitos </a:t>
            </a:r>
            <a:r>
              <a:rPr lang="pt-BR" sz="2600" dirty="0">
                <a:latin typeface="Arial" panose="020B0604020202020204" pitchFamily="34" charset="0"/>
                <a:cs typeface="Arial" panose="020B0604020202020204" pitchFamily="34" charset="0"/>
              </a:rPr>
              <a:t>de </a:t>
            </a:r>
            <a:r>
              <a:rPr lang="pt-BR" sz="2600" dirty="0" smtClean="0">
                <a:latin typeface="Arial" panose="020B0604020202020204" pitchFamily="34" charset="0"/>
                <a:cs typeface="Arial" panose="020B0604020202020204" pitchFamily="34" charset="0"/>
              </a:rPr>
              <a:t>Covid-19, </a:t>
            </a:r>
            <a:r>
              <a:rPr lang="pt-BR" sz="2600" dirty="0">
                <a:latin typeface="Arial" panose="020B0604020202020204" pitchFamily="34" charset="0"/>
                <a:cs typeface="Arial" panose="020B0604020202020204" pitchFamily="34" charset="0"/>
              </a:rPr>
              <a:t>os que foram testados, e que tiveram a Covid-19 </a:t>
            </a:r>
            <a:r>
              <a:rPr lang="pt-BR" sz="2600" dirty="0" smtClean="0">
                <a:latin typeface="Arial" panose="020B0604020202020204" pitchFamily="34" charset="0"/>
                <a:cs typeface="Arial" panose="020B0604020202020204" pitchFamily="34" charset="0"/>
              </a:rPr>
              <a:t>confirmada devem ser inseridos.</a:t>
            </a:r>
            <a:endParaRPr lang="pt-BR" sz="2600" dirty="0">
              <a:latin typeface="Arial" panose="020B0604020202020204" pitchFamily="34" charset="0"/>
              <a:cs typeface="Arial" panose="020B0604020202020204" pitchFamily="34" charset="0"/>
            </a:endParaRPr>
          </a:p>
          <a:p>
            <a:pPr marL="0" indent="0" algn="just">
              <a:buNone/>
            </a:pPr>
            <a:r>
              <a:rPr lang="pt-BR" sz="2400" dirty="0" smtClean="0"/>
              <a:t>	</a:t>
            </a: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29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323528" y="1916832"/>
            <a:ext cx="8568952" cy="2088232"/>
          </a:xfrm>
        </p:spPr>
        <p:txBody>
          <a:bodyPr>
            <a:normAutofit/>
          </a:bodyPr>
          <a:lstStyle/>
          <a:p>
            <a:pPr algn="ctr"/>
            <a:r>
              <a:rPr lang="pt-BR" sz="4000" dirty="0">
                <a:latin typeface="Britannic Bold" panose="020B0903060703020204" pitchFamily="34" charset="0"/>
              </a:rPr>
              <a:t>COVID-19 – CADASTRAMENTO DOS PROFISSIONAIS DE ENFERMAGEM NO MINISTÉRIO DA SAÚDE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7807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620688"/>
            <a:ext cx="7920880" cy="1152128"/>
          </a:xfrm>
        </p:spPr>
        <p:txBody>
          <a:bodyPr>
            <a:noAutofit/>
          </a:bodyPr>
          <a:lstStyle/>
          <a:p>
            <a:pPr lvl="0" algn="ctr"/>
            <a:r>
              <a:rPr lang="pt-BR" sz="2800" dirty="0">
                <a:latin typeface="Britannic Bold" panose="020B0903060703020204" pitchFamily="34" charset="0"/>
              </a:rPr>
              <a:t>O Cadastramento de profissionais de enfermagem no Ministério da Saúde é obrigatório?</a:t>
            </a:r>
          </a:p>
        </p:txBody>
      </p:sp>
      <p:sp>
        <p:nvSpPr>
          <p:cNvPr id="2" name="Espaço Reservado para Conteúdo 1"/>
          <p:cNvSpPr>
            <a:spLocks noGrp="1"/>
          </p:cNvSpPr>
          <p:nvPr>
            <p:ph idx="1"/>
          </p:nvPr>
        </p:nvSpPr>
        <p:spPr>
          <a:xfrm>
            <a:off x="539552" y="2636912"/>
            <a:ext cx="8352928" cy="1872208"/>
          </a:xfrm>
        </p:spPr>
        <p:txBody>
          <a:bodyPr>
            <a:normAutofit/>
          </a:bodyPr>
          <a:lstStyle/>
          <a:p>
            <a:pPr algn="just"/>
            <a:r>
              <a:rPr lang="pt-BR" sz="2400" dirty="0" smtClean="0">
                <a:latin typeface="Arial" panose="020B0604020202020204" pitchFamily="34" charset="0"/>
                <a:cs typeface="Arial" panose="020B0604020202020204" pitchFamily="34" charset="0"/>
              </a:rPr>
              <a:t>Sim</a:t>
            </a:r>
            <a:r>
              <a:rPr lang="pt-BR" sz="2400" dirty="0">
                <a:latin typeface="Arial" panose="020B0604020202020204" pitchFamily="34" charset="0"/>
                <a:cs typeface="Arial" panose="020B0604020202020204" pitchFamily="34" charset="0"/>
              </a:rPr>
              <a:t>, é obrigatório para todos os profissionais de enfermagem com número de registro ativo no Conselho Regional de Enfermagem.</a:t>
            </a: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870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476672"/>
            <a:ext cx="7704856" cy="1368152"/>
          </a:xfrm>
        </p:spPr>
        <p:txBody>
          <a:bodyPr>
            <a:normAutofit/>
          </a:bodyPr>
          <a:lstStyle/>
          <a:p>
            <a:pPr lvl="0" algn="ctr"/>
            <a:r>
              <a:rPr lang="pt-BR" dirty="0">
                <a:latin typeface="Britannic Bold" panose="020B0903060703020204" pitchFamily="34" charset="0"/>
              </a:rPr>
              <a:t>Quais são os grupos de risco relacionados à Covid-19</a:t>
            </a:r>
            <a:r>
              <a:rPr lang="pt-BR" dirty="0" smtClean="0">
                <a:latin typeface="Britannic Bold" panose="020B0903060703020204" pitchFamily="34" charset="0"/>
              </a:rPr>
              <a:t>?</a:t>
            </a:r>
            <a:endParaRPr lang="pt-BR" dirty="0">
              <a:latin typeface="Britannic Bold" panose="020B0903060703020204" pitchFamily="34" charset="0"/>
            </a:endParaRPr>
          </a:p>
        </p:txBody>
      </p:sp>
      <p:sp>
        <p:nvSpPr>
          <p:cNvPr id="2" name="Espaço Reservado para Conteúdo 1"/>
          <p:cNvSpPr>
            <a:spLocks noGrp="1"/>
          </p:cNvSpPr>
          <p:nvPr>
            <p:ph idx="1"/>
          </p:nvPr>
        </p:nvSpPr>
        <p:spPr>
          <a:xfrm>
            <a:off x="755576" y="2060848"/>
            <a:ext cx="8208912" cy="3096344"/>
          </a:xfrm>
        </p:spPr>
        <p:txBody>
          <a:bodyPr>
            <a:normAutofit/>
          </a:bodyPr>
          <a:lstStyle/>
          <a:p>
            <a:pPr algn="just"/>
            <a:r>
              <a:rPr lang="pt-BR" dirty="0" smtClean="0"/>
              <a:t>	</a:t>
            </a:r>
            <a:r>
              <a:rPr lang="pt-BR" sz="2400" dirty="0" smtClean="0">
                <a:latin typeface="Arial" panose="020B0604020202020204" pitchFamily="34" charset="0"/>
                <a:cs typeface="Arial" panose="020B0604020202020204" pitchFamily="34" charset="0"/>
              </a:rPr>
              <a:t>O grupo de risco é composto por: idosos </a:t>
            </a:r>
            <a:r>
              <a:rPr lang="pt-BR" sz="2400" dirty="0">
                <a:latin typeface="Arial" panose="020B0604020202020204" pitchFamily="34" charset="0"/>
                <a:cs typeface="Arial" panose="020B0604020202020204" pitchFamily="34" charset="0"/>
              </a:rPr>
              <a:t>acima de 60 anos, pessoas com Doença Pulmonar Obstrutiva Crônica (DPOC), asma, </a:t>
            </a:r>
            <a:r>
              <a:rPr lang="pt-BR" sz="2400" dirty="0" err="1">
                <a:latin typeface="Arial" panose="020B0604020202020204" pitchFamily="34" charset="0"/>
                <a:cs typeface="Arial" panose="020B0604020202020204" pitchFamily="34" charset="0"/>
              </a:rPr>
              <a:t>pneumopatia</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doenças cerebrovascular</a:t>
            </a:r>
            <a:r>
              <a:rPr lang="pt-BR" sz="2400" dirty="0">
                <a:latin typeface="Arial" panose="020B0604020202020204" pitchFamily="34" charset="0"/>
                <a:cs typeface="Arial" panose="020B0604020202020204" pitchFamily="34" charset="0"/>
              </a:rPr>
              <a:t>, cardiopatia, incluindo hipertensão arterial, diabéticos, pessoas com insuficiência renal, </a:t>
            </a:r>
            <a:r>
              <a:rPr lang="pt-BR" sz="2400" dirty="0" err="1">
                <a:latin typeface="Arial" panose="020B0604020202020204" pitchFamily="34" charset="0"/>
                <a:cs typeface="Arial" panose="020B0604020202020204" pitchFamily="34" charset="0"/>
              </a:rPr>
              <a:t>imunodeprimidos</a:t>
            </a:r>
            <a:r>
              <a:rPr lang="pt-BR" sz="2400" dirty="0">
                <a:latin typeface="Arial" panose="020B0604020202020204" pitchFamily="34" charset="0"/>
                <a:cs typeface="Arial" panose="020B0604020202020204" pitchFamily="34" charset="0"/>
              </a:rPr>
              <a:t>, gestantes, nutrizes e puérperas.</a:t>
            </a:r>
          </a:p>
          <a:p>
            <a:endParaRPr lang="pt-B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263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332656"/>
            <a:ext cx="8568952" cy="1152128"/>
          </a:xfrm>
        </p:spPr>
        <p:txBody>
          <a:bodyPr>
            <a:normAutofit/>
          </a:bodyPr>
          <a:lstStyle/>
          <a:p>
            <a:pPr lvl="0" algn="ctr"/>
            <a:r>
              <a:rPr lang="pt-BR" sz="2400" b="1" dirty="0">
                <a:latin typeface="Britannic Bold" panose="020B0903060703020204" pitchFamily="34" charset="0"/>
              </a:rPr>
              <a:t>Como Responsável Técnica sou obrigada a notificar os profissionais de enfermagem para o cadastramento?</a:t>
            </a:r>
            <a:endParaRPr lang="pt-BR" sz="2400" dirty="0">
              <a:latin typeface="Britannic Bold" panose="020B0903060703020204" pitchFamily="34" charset="0"/>
            </a:endParaRPr>
          </a:p>
        </p:txBody>
      </p:sp>
      <p:sp>
        <p:nvSpPr>
          <p:cNvPr id="2" name="Espaço Reservado para Conteúdo 1"/>
          <p:cNvSpPr>
            <a:spLocks noGrp="1"/>
          </p:cNvSpPr>
          <p:nvPr>
            <p:ph idx="1"/>
          </p:nvPr>
        </p:nvSpPr>
        <p:spPr>
          <a:xfrm>
            <a:off x="683568" y="2420888"/>
            <a:ext cx="8208912" cy="2304256"/>
          </a:xfrm>
        </p:spPr>
        <p:txBody>
          <a:bodyPr>
            <a:normAutofit lnSpcReduction="10000"/>
          </a:bodyPr>
          <a:lstStyle/>
          <a:p>
            <a:pPr algn="just"/>
            <a:r>
              <a:rPr lang="pt-BR" dirty="0" smtClean="0"/>
              <a:t>	</a:t>
            </a:r>
            <a:r>
              <a:rPr lang="pt-BR" sz="2400" dirty="0"/>
              <a:t>Sim. Você deve cientificar oficialmente os profissionais de enfermagem da sua instituição, sob sua gestão, através de memorando, circular ou documento semelhante para que procedam ao cadastramento no Ministério da Saúde no link - </a:t>
            </a:r>
            <a:r>
              <a:rPr lang="pt-BR" sz="2400" u="sng" dirty="0">
                <a:hlinkClick r:id="rId2"/>
              </a:rPr>
              <a:t>https://registrarh-saude.dataprev.gov.br</a:t>
            </a:r>
            <a:endParaRPr lang="pt-BR" sz="2400" dirty="0"/>
          </a:p>
          <a:p>
            <a:pPr marL="0" indent="0" algn="just">
              <a:buNone/>
            </a:pPr>
            <a:r>
              <a:rPr lang="pt-BR" sz="2400" dirty="0" smtClean="0"/>
              <a:t>	</a:t>
            </a:r>
            <a:endParaRPr lang="pt-BR" sz="2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129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332656"/>
            <a:ext cx="7848872" cy="1152128"/>
          </a:xfrm>
        </p:spPr>
        <p:txBody>
          <a:bodyPr>
            <a:noAutofit/>
          </a:bodyPr>
          <a:lstStyle/>
          <a:p>
            <a:pPr lvl="0" algn="ctr"/>
            <a:r>
              <a:rPr lang="pt-BR" sz="2400" b="1" dirty="0">
                <a:latin typeface="Britannic Bold" panose="020B0903060703020204" pitchFamily="34" charset="0"/>
              </a:rPr>
              <a:t>Como </a:t>
            </a:r>
            <a:r>
              <a:rPr lang="pt-BR" sz="2400" b="1" dirty="0" smtClean="0">
                <a:latin typeface="Britannic Bold" panose="020B0903060703020204" pitchFamily="34" charset="0"/>
              </a:rPr>
              <a:t>responsável técnico, </a:t>
            </a:r>
            <a:r>
              <a:rPr lang="pt-BR" sz="2400" b="1" dirty="0">
                <a:latin typeface="Britannic Bold" panose="020B0903060703020204" pitchFamily="34" charset="0"/>
              </a:rPr>
              <a:t>sou responsável se os profissionais de enfermagem não fizerem o cadastramento no site do MS?</a:t>
            </a:r>
            <a:endParaRPr lang="pt-BR" sz="2400" dirty="0">
              <a:latin typeface="Britannic Bold" panose="020B0903060703020204" pitchFamily="34" charset="0"/>
            </a:endParaRPr>
          </a:p>
        </p:txBody>
      </p:sp>
      <p:sp>
        <p:nvSpPr>
          <p:cNvPr id="2" name="Espaço Reservado para Conteúdo 1"/>
          <p:cNvSpPr>
            <a:spLocks noGrp="1"/>
          </p:cNvSpPr>
          <p:nvPr>
            <p:ph idx="1"/>
          </p:nvPr>
        </p:nvSpPr>
        <p:spPr>
          <a:xfrm>
            <a:off x="755576" y="2276872"/>
            <a:ext cx="8136904" cy="2736304"/>
          </a:xfrm>
        </p:spPr>
        <p:txBody>
          <a:bodyPr>
            <a:normAutofit/>
          </a:bodyPr>
          <a:lstStyle/>
          <a:p>
            <a:pPr algn="just"/>
            <a:r>
              <a:rPr lang="pt-BR" sz="2400" dirty="0" smtClean="0">
                <a:latin typeface="Arial" panose="020B0604020202020204" pitchFamily="34" charset="0"/>
                <a:cs typeface="Arial" panose="020B0604020202020204" pitchFamily="34" charset="0"/>
              </a:rPr>
              <a:t>Não</a:t>
            </a:r>
            <a:r>
              <a:rPr lang="pt-BR" sz="2400" dirty="0">
                <a:latin typeface="Arial" panose="020B0604020202020204" pitchFamily="34" charset="0"/>
                <a:cs typeface="Arial" panose="020B0604020202020204" pitchFamily="34" charset="0"/>
              </a:rPr>
              <a:t>. É de responsabilidade de cada profissional de enfermagem realizar o próprio cadastramento. Como Responsável Técnico, você deve informar oficialmente aos profissionais de enfermagem da sua instituição, sob sua gestão, através de memorando ou circular, ou documento semelhante para que procedam ao cadastramento no Ministério da </a:t>
            </a:r>
            <a:r>
              <a:rPr lang="pt-BR" sz="2400" dirty="0" smtClean="0">
                <a:latin typeface="Arial" panose="020B0604020202020204" pitchFamily="34" charset="0"/>
                <a:cs typeface="Arial" panose="020B0604020202020204" pitchFamily="34" charset="0"/>
              </a:rPr>
              <a:t>Saúde.</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8071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692696"/>
            <a:ext cx="7992888" cy="1152128"/>
          </a:xfrm>
        </p:spPr>
        <p:txBody>
          <a:bodyPr>
            <a:normAutofit fontScale="90000"/>
          </a:bodyPr>
          <a:lstStyle/>
          <a:p>
            <a:pPr lvl="0" algn="ctr"/>
            <a:r>
              <a:rPr lang="pt-BR" sz="2400" dirty="0" smtClean="0">
                <a:latin typeface="Britannic Bold" panose="020B0903060703020204" pitchFamily="34" charset="0"/>
              </a:rPr>
              <a:t>Como enfermeiro, técnico de enfermagem ou auxiliar de enfermagem: </a:t>
            </a:r>
            <a:r>
              <a:rPr lang="pt-BR" sz="2400" dirty="0">
                <a:latin typeface="Britannic Bold" panose="020B0903060703020204" pitchFamily="34" charset="0"/>
              </a:rPr>
              <a:t>Sou obrigado a fazer o cadastro na plataforma do Ministério da Saúde – Brasil Conta Comigo: Profissionais de Saúde?</a:t>
            </a:r>
          </a:p>
        </p:txBody>
      </p:sp>
      <p:sp>
        <p:nvSpPr>
          <p:cNvPr id="2" name="Espaço Reservado para Conteúdo 1"/>
          <p:cNvSpPr>
            <a:spLocks noGrp="1"/>
          </p:cNvSpPr>
          <p:nvPr>
            <p:ph idx="1"/>
          </p:nvPr>
        </p:nvSpPr>
        <p:spPr>
          <a:xfrm>
            <a:off x="683568" y="2564904"/>
            <a:ext cx="8208912" cy="2736304"/>
          </a:xfrm>
        </p:spPr>
        <p:txBody>
          <a:bodyPr>
            <a:normAutofit/>
          </a:bodyPr>
          <a:lstStyle/>
          <a:p>
            <a:pPr algn="just"/>
            <a:r>
              <a:rPr lang="pt-BR" sz="2400" dirty="0" smtClean="0">
                <a:latin typeface="Arial" panose="020B0604020202020204" pitchFamily="34" charset="0"/>
                <a:cs typeface="Arial" panose="020B0604020202020204" pitchFamily="34" charset="0"/>
              </a:rPr>
              <a:t>De </a:t>
            </a:r>
            <a:r>
              <a:rPr lang="pt-BR" sz="2400" dirty="0">
                <a:latin typeface="Arial" panose="020B0604020202020204" pitchFamily="34" charset="0"/>
                <a:cs typeface="Arial" panose="020B0604020202020204" pitchFamily="34" charset="0"/>
              </a:rPr>
              <a:t>acordo com a Portaria Ministerial nº 639/2020, todos os profissionais de saúde com inscrição ativa nos respectivos conselhos de classe devem fazer o cadastramento</a:t>
            </a:r>
            <a:r>
              <a:rPr lang="pt-BR" sz="2400" dirty="0"/>
              <a:t>.</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672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55576" y="476672"/>
            <a:ext cx="8064896" cy="1152128"/>
          </a:xfrm>
        </p:spPr>
        <p:txBody>
          <a:bodyPr>
            <a:normAutofit fontScale="90000"/>
          </a:bodyPr>
          <a:lstStyle/>
          <a:p>
            <a:pPr lvl="0" algn="ctr"/>
            <a:r>
              <a:rPr lang="pt-BR" sz="2400" b="1" dirty="0" smtClean="0">
                <a:latin typeface="Britannic Bold" panose="020B0903060703020204" pitchFamily="34" charset="0"/>
              </a:rPr>
              <a:t>Fazendo o cadastro, </a:t>
            </a:r>
            <a:r>
              <a:rPr lang="pt-BR" sz="2400" b="1" dirty="0">
                <a:latin typeface="Britannic Bold" panose="020B0903060703020204" pitchFamily="34" charset="0"/>
              </a:rPr>
              <a:t>eu serei chamado pelo </a:t>
            </a:r>
            <a:r>
              <a:rPr lang="pt-BR" sz="2400" b="1" dirty="0" smtClean="0">
                <a:latin typeface="Britannic Bold" panose="020B0903060703020204" pitchFamily="34" charset="0"/>
              </a:rPr>
              <a:t>Ministério da saúde  </a:t>
            </a:r>
            <a:r>
              <a:rPr lang="pt-BR" sz="2400" b="1" dirty="0">
                <a:latin typeface="Britannic Bold" panose="020B0903060703020204" pitchFamily="34" charset="0"/>
              </a:rPr>
              <a:t>e obrigado a trabalhar com pacientes que tenham a </a:t>
            </a:r>
            <a:r>
              <a:rPr lang="pt-BR" sz="2400" b="1" dirty="0" smtClean="0">
                <a:latin typeface="Britannic Bold" panose="020B0903060703020204" pitchFamily="34" charset="0"/>
              </a:rPr>
              <a:t>covid-19?</a:t>
            </a:r>
            <a:endParaRPr lang="pt-BR" sz="2400" dirty="0">
              <a:latin typeface="Britannic Bold" panose="020B0903060703020204" pitchFamily="34" charset="0"/>
            </a:endParaRPr>
          </a:p>
        </p:txBody>
      </p:sp>
      <p:sp>
        <p:nvSpPr>
          <p:cNvPr id="2" name="Espaço Reservado para Conteúdo 1"/>
          <p:cNvSpPr>
            <a:spLocks noGrp="1"/>
          </p:cNvSpPr>
          <p:nvPr>
            <p:ph idx="1"/>
          </p:nvPr>
        </p:nvSpPr>
        <p:spPr>
          <a:xfrm>
            <a:off x="539552" y="2204864"/>
            <a:ext cx="8352928" cy="2736304"/>
          </a:xfrm>
        </p:spPr>
        <p:txBody>
          <a:bodyPr>
            <a:normAutofit fontScale="92500"/>
          </a:bodyPr>
          <a:lstStyle/>
          <a:p>
            <a:pPr algn="just"/>
            <a:r>
              <a:rPr lang="pt-BR" sz="2400" dirty="0" smtClean="0">
                <a:latin typeface="Arial" panose="020B0604020202020204" pitchFamily="34" charset="0"/>
                <a:cs typeface="Arial" panose="020B0604020202020204" pitchFamily="34" charset="0"/>
              </a:rPr>
              <a:t>A </a:t>
            </a:r>
            <a:r>
              <a:rPr lang="pt-BR" sz="2400" dirty="0">
                <a:latin typeface="Arial" panose="020B0604020202020204" pitchFamily="34" charset="0"/>
                <a:cs typeface="Arial" panose="020B0604020202020204" pitchFamily="34" charset="0"/>
              </a:rPr>
              <a:t>Portaria nº 639/2020 dispõe que se trata de “um cadastro geral de profissionais da área da saúde habilitados para atuar em território nacional, que poderá ser consultado pelos entes federados, em caso de necessidade, para orientar suas ações de enfrentamento à COVID-19”.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Dessa </a:t>
            </a:r>
            <a:r>
              <a:rPr lang="pt-BR" sz="2400" dirty="0">
                <a:latin typeface="Arial" panose="020B0604020202020204" pitchFamily="34" charset="0"/>
                <a:cs typeface="Arial" panose="020B0604020202020204" pitchFamily="34" charset="0"/>
              </a:rPr>
              <a:t>forma, o </a:t>
            </a:r>
            <a:r>
              <a:rPr lang="pt-BR" sz="2400" dirty="0" err="1">
                <a:latin typeface="Arial" panose="020B0604020202020204" pitchFamily="34" charset="0"/>
                <a:cs typeface="Arial" panose="020B0604020202020204" pitchFamily="34" charset="0"/>
              </a:rPr>
              <a:t>Coren</a:t>
            </a:r>
            <a:r>
              <a:rPr lang="pt-BR" sz="2400" dirty="0">
                <a:latin typeface="Arial" panose="020B0604020202020204" pitchFamily="34" charset="0"/>
                <a:cs typeface="Arial" panose="020B0604020202020204" pitchFamily="34" charset="0"/>
              </a:rPr>
              <a:t>-RJ não pode precisar se qualquer titular será chamado a atuar ou não.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879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82133" y="1412776"/>
            <a:ext cx="7704667" cy="3600400"/>
          </a:xfrm>
        </p:spPr>
        <p:txBody>
          <a:bodyPr/>
          <a:lstStyle/>
          <a:p>
            <a:pPr marL="0" indent="0" algn="ctr">
              <a:buNone/>
            </a:pPr>
            <a:r>
              <a:rPr lang="pt-BR" sz="4000" dirty="0">
                <a:ln w="3175" cmpd="sng">
                  <a:noFill/>
                </a:ln>
                <a:solidFill>
                  <a:prstClr val="black"/>
                </a:solidFill>
                <a:latin typeface="Britannic Bold" panose="020B0903060703020204" pitchFamily="34" charset="0"/>
                <a:ea typeface="+mj-ea"/>
                <a:cs typeface="+mj-cs"/>
              </a:rPr>
              <a:t>DÚVIDAS TÉCNICAS SOBRE O EXERCÍCIO PROFISSIONAL DA ENFERMAGEM</a:t>
            </a:r>
            <a:endParaRPr lang="pt-BR" dirty="0"/>
          </a:p>
        </p:txBody>
      </p:sp>
      <p:pic>
        <p:nvPicPr>
          <p:cNvPr id="1026" name="Picture 2" descr="63d4f9_8e39a7000d1f40f9a80cc9b8e0e4991e.png_srz_286_164_85_22_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77072"/>
            <a:ext cx="272415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804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332656"/>
            <a:ext cx="8568952" cy="1152128"/>
          </a:xfrm>
        </p:spPr>
        <p:txBody>
          <a:bodyPr>
            <a:normAutofit/>
          </a:bodyPr>
          <a:lstStyle/>
          <a:p>
            <a:pPr lvl="0" algn="ctr"/>
            <a:r>
              <a:rPr lang="pt-BR" sz="2800" dirty="0">
                <a:latin typeface="Britannic Bold" panose="020B0903060703020204" pitchFamily="34" charset="0"/>
              </a:rPr>
              <a:t>O uso do carimbo é obrigatório?</a:t>
            </a:r>
          </a:p>
        </p:txBody>
      </p:sp>
      <p:sp>
        <p:nvSpPr>
          <p:cNvPr id="2" name="Espaço Reservado para Conteúdo 1"/>
          <p:cNvSpPr>
            <a:spLocks noGrp="1"/>
          </p:cNvSpPr>
          <p:nvPr>
            <p:ph idx="1"/>
          </p:nvPr>
        </p:nvSpPr>
        <p:spPr>
          <a:xfrm>
            <a:off x="539552" y="2707388"/>
            <a:ext cx="8461448" cy="1513700"/>
          </a:xfrm>
        </p:spPr>
        <p:txBody>
          <a:bodyPr>
            <a:normAutofit fontScale="92500" lnSpcReduction="20000"/>
          </a:bodyPr>
          <a:lstStyle/>
          <a:p>
            <a:pPr algn="just"/>
            <a:r>
              <a:rPr lang="pt-BR" sz="2600" dirty="0" smtClean="0">
                <a:latin typeface="Arial" panose="020B0604020202020204" pitchFamily="34" charset="0"/>
                <a:cs typeface="Arial" panose="020B0604020202020204" pitchFamily="34" charset="0"/>
              </a:rPr>
              <a:t>Sim</a:t>
            </a:r>
            <a:r>
              <a:rPr lang="pt-BR" sz="2600" dirty="0">
                <a:latin typeface="Arial" panose="020B0604020202020204" pitchFamily="34" charset="0"/>
                <a:cs typeface="Arial" panose="020B0604020202020204" pitchFamily="34" charset="0"/>
              </a:rPr>
              <a:t>. De acordo com a Resolução </a:t>
            </a:r>
            <a:r>
              <a:rPr lang="pt-BR" sz="2600" dirty="0" err="1">
                <a:latin typeface="Arial" panose="020B0604020202020204" pitchFamily="34" charset="0"/>
                <a:cs typeface="Arial" panose="020B0604020202020204" pitchFamily="34" charset="0"/>
              </a:rPr>
              <a:t>Cofen</a:t>
            </a:r>
            <a:r>
              <a:rPr lang="pt-BR" sz="2600" dirty="0">
                <a:latin typeface="Arial" panose="020B0604020202020204" pitchFamily="34" charset="0"/>
                <a:cs typeface="Arial" panose="020B0604020202020204" pitchFamily="34" charset="0"/>
              </a:rPr>
              <a:t> nº 545, art. 5º “é obrigatório o uso do carimbo, pelo profissional de Enfermagem </a:t>
            </a:r>
            <a:r>
              <a:rPr lang="pt-BR" sz="2600" dirty="0" smtClean="0">
                <a:latin typeface="Arial" panose="020B0604020202020204" pitchFamily="34" charset="0"/>
                <a:cs typeface="Arial" panose="020B0604020202020204" pitchFamily="34" charset="0"/>
              </a:rPr>
              <a:t>(...)”</a:t>
            </a:r>
            <a:endParaRPr lang="pt-BR" sz="2600" dirty="0">
              <a:latin typeface="Arial" panose="020B0604020202020204" pitchFamily="34" charset="0"/>
              <a:cs typeface="Arial" panose="020B0604020202020204" pitchFamily="34" charset="0"/>
            </a:endParaRPr>
          </a:p>
          <a:p>
            <a:pPr marL="0" indent="0" algn="just">
              <a:buNone/>
            </a:pPr>
            <a:r>
              <a:rPr lang="pt-BR" sz="2400" dirty="0" smtClean="0"/>
              <a:t>	</a:t>
            </a: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273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332656"/>
            <a:ext cx="7920880" cy="1152128"/>
          </a:xfrm>
        </p:spPr>
        <p:txBody>
          <a:bodyPr/>
          <a:lstStyle/>
          <a:p>
            <a:pPr lvl="0" algn="ctr"/>
            <a:r>
              <a:rPr lang="pt-BR" sz="2400" dirty="0">
                <a:latin typeface="Britannic Bold" panose="020B0903060703020204" pitchFamily="34" charset="0"/>
              </a:rPr>
              <a:t>Posso registrar no prontuário só a assistência prestada aos pacientes mais graves?</a:t>
            </a:r>
          </a:p>
        </p:txBody>
      </p:sp>
      <p:sp>
        <p:nvSpPr>
          <p:cNvPr id="2" name="Espaço Reservado para Conteúdo 1"/>
          <p:cNvSpPr>
            <a:spLocks noGrp="1"/>
          </p:cNvSpPr>
          <p:nvPr>
            <p:ph idx="1"/>
          </p:nvPr>
        </p:nvSpPr>
        <p:spPr>
          <a:xfrm>
            <a:off x="899592" y="1772816"/>
            <a:ext cx="8064896" cy="3960440"/>
          </a:xfrm>
        </p:spPr>
        <p:txBody>
          <a:bodyPr>
            <a:normAutofit fontScale="70000" lnSpcReduction="20000"/>
          </a:bodyPr>
          <a:lstStyle/>
          <a:p>
            <a:pPr algn="just"/>
            <a:r>
              <a:rPr lang="pt-BR" sz="2400" dirty="0" smtClean="0">
                <a:latin typeface="Arial" panose="020B0604020202020204" pitchFamily="34" charset="0"/>
                <a:cs typeface="Arial" panose="020B0604020202020204" pitchFamily="34" charset="0"/>
              </a:rPr>
              <a:t>Não</a:t>
            </a:r>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O registro da assistência prestada a todos os pacientes  é uma obrigatoriedade civil e ética.</a:t>
            </a:r>
          </a:p>
          <a:p>
            <a:pPr algn="just"/>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Código de Ética dos Profissionais de Enfermagem (Resolução </a:t>
            </a:r>
            <a:r>
              <a:rPr lang="pt-BR" sz="2400" dirty="0" err="1">
                <a:latin typeface="Arial" panose="020B0604020202020204" pitchFamily="34" charset="0"/>
                <a:cs typeface="Arial" panose="020B0604020202020204" pitchFamily="34" charset="0"/>
              </a:rPr>
              <a:t>Cofen</a:t>
            </a:r>
            <a:r>
              <a:rPr lang="pt-BR" sz="2400" dirty="0">
                <a:latin typeface="Arial" panose="020B0604020202020204" pitchFamily="34" charset="0"/>
                <a:cs typeface="Arial" panose="020B0604020202020204" pitchFamily="34" charset="0"/>
              </a:rPr>
              <a:t> nº 564/2017), no artigo 36, explicita que é dever do profissional de </a:t>
            </a:r>
            <a:r>
              <a:rPr lang="pt-BR" sz="2400" dirty="0" smtClean="0">
                <a:latin typeface="Arial" panose="020B0604020202020204" pitchFamily="34" charset="0"/>
                <a:cs typeface="Arial" panose="020B0604020202020204" pitchFamily="34" charset="0"/>
              </a:rPr>
              <a:t>enfermagem:</a:t>
            </a:r>
          </a:p>
          <a:p>
            <a:pPr algn="just"/>
            <a:r>
              <a:rPr lang="pt-BR" sz="2400" dirty="0" smtClean="0">
                <a:latin typeface="Arial" panose="020B0604020202020204" pitchFamily="34" charset="0"/>
                <a:cs typeface="Arial" panose="020B0604020202020204" pitchFamily="34" charset="0"/>
              </a:rPr>
              <a:t>“Registrar </a:t>
            </a:r>
            <a:r>
              <a:rPr lang="pt-BR" sz="2400" dirty="0">
                <a:latin typeface="Arial" panose="020B0604020202020204" pitchFamily="34" charset="0"/>
                <a:cs typeface="Arial" panose="020B0604020202020204" pitchFamily="34" charset="0"/>
              </a:rPr>
              <a:t>no prontuário e em outros documentos as informações inerentes e indispensáveis ao processo de cuidar de forma clara, objetiva, cronológica, legível, completa e sem rasuras”;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a:t>
            </a:r>
            <a:r>
              <a:rPr lang="pt-BR" sz="2400" dirty="0">
                <a:latin typeface="Arial" panose="020B0604020202020204" pitchFamily="34" charset="0"/>
                <a:cs typeface="Arial" panose="020B0604020202020204" pitchFamily="34" charset="0"/>
              </a:rPr>
              <a:t>D</a:t>
            </a:r>
            <a:r>
              <a:rPr lang="pt-BR" sz="2400" dirty="0" smtClean="0">
                <a:latin typeface="Arial" panose="020B0604020202020204" pitchFamily="34" charset="0"/>
                <a:cs typeface="Arial" panose="020B0604020202020204" pitchFamily="34" charset="0"/>
              </a:rPr>
              <a:t>ocumentar </a:t>
            </a:r>
            <a:r>
              <a:rPr lang="pt-BR" sz="2400" dirty="0">
                <a:latin typeface="Arial" panose="020B0604020202020204" pitchFamily="34" charset="0"/>
                <a:cs typeface="Arial" panose="020B0604020202020204" pitchFamily="34" charset="0"/>
              </a:rPr>
              <a:t>formalmente as etapas do processo de Enfermagem, em consonância com sua competência legal” (art. 37); e </a:t>
            </a:r>
            <a:r>
              <a:rPr lang="pt-BR" sz="2400" dirty="0" smtClean="0">
                <a:latin typeface="Arial" panose="020B0604020202020204" pitchFamily="34" charset="0"/>
                <a:cs typeface="Arial" panose="020B0604020202020204" pitchFamily="34" charset="0"/>
              </a:rPr>
              <a:t>ainda</a:t>
            </a:r>
          </a:p>
          <a:p>
            <a:pPr algn="just"/>
            <a:r>
              <a:rPr lang="pt-BR" sz="2400" dirty="0" smtClean="0">
                <a:latin typeface="Arial" panose="020B0604020202020204" pitchFamily="34" charset="0"/>
                <a:cs typeface="Arial" panose="020B0604020202020204" pitchFamily="34" charset="0"/>
              </a:rPr>
              <a:t>“</a:t>
            </a:r>
            <a:r>
              <a:rPr lang="pt-BR" sz="2400" dirty="0">
                <a:latin typeface="Arial" panose="020B0604020202020204" pitchFamily="34" charset="0"/>
                <a:cs typeface="Arial" panose="020B0604020202020204" pitchFamily="34" charset="0"/>
              </a:rPr>
              <a:t>P</a:t>
            </a:r>
            <a:r>
              <a:rPr lang="pt-BR" sz="2400" dirty="0" smtClean="0">
                <a:latin typeface="Arial" panose="020B0604020202020204" pitchFamily="34" charset="0"/>
                <a:cs typeface="Arial" panose="020B0604020202020204" pitchFamily="34" charset="0"/>
              </a:rPr>
              <a:t>restar </a:t>
            </a:r>
            <a:r>
              <a:rPr lang="pt-BR" sz="2400" dirty="0">
                <a:latin typeface="Arial" panose="020B0604020202020204" pitchFamily="34" charset="0"/>
                <a:cs typeface="Arial" panose="020B0604020202020204" pitchFamily="34" charset="0"/>
              </a:rPr>
              <a:t>informações escritas e/ou verbais, completas e fidedignas, necessárias à continuidade da assistência e segurança do paciente” (art. 38). </a:t>
            </a:r>
          </a:p>
          <a:p>
            <a:pPr marL="0" indent="0" algn="just">
              <a:buNone/>
            </a:pPr>
            <a:r>
              <a:rPr lang="pt-BR" sz="2400" dirty="0" smtClean="0">
                <a:latin typeface="Arial" panose="020B0604020202020204" pitchFamily="34" charset="0"/>
                <a:cs typeface="Arial" panose="020B0604020202020204" pitchFamily="34" charset="0"/>
              </a:rPr>
              <a:t>	</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403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332656"/>
            <a:ext cx="7920880" cy="1152128"/>
          </a:xfrm>
        </p:spPr>
        <p:txBody>
          <a:bodyPr/>
          <a:lstStyle/>
          <a:p>
            <a:pPr lvl="0" algn="ctr"/>
            <a:r>
              <a:rPr lang="pt-BR" sz="2400" b="1" dirty="0">
                <a:latin typeface="Britannic Bold" panose="020B0903060703020204" pitchFamily="34" charset="0"/>
              </a:rPr>
              <a:t>Minha chefe pode me pedir para dobrar depois de 12 horas de plantão?</a:t>
            </a:r>
            <a:endParaRPr lang="pt-BR" sz="2400" dirty="0">
              <a:latin typeface="Britannic Bold" panose="020B0903060703020204" pitchFamily="34" charset="0"/>
            </a:endParaRPr>
          </a:p>
        </p:txBody>
      </p:sp>
      <p:sp>
        <p:nvSpPr>
          <p:cNvPr id="2" name="Espaço Reservado para Conteúdo 1"/>
          <p:cNvSpPr>
            <a:spLocks noGrp="1"/>
          </p:cNvSpPr>
          <p:nvPr>
            <p:ph idx="1"/>
          </p:nvPr>
        </p:nvSpPr>
        <p:spPr>
          <a:xfrm>
            <a:off x="755576" y="1916832"/>
            <a:ext cx="8136904" cy="3744416"/>
          </a:xfrm>
        </p:spPr>
        <p:txBody>
          <a:bodyPr>
            <a:normAutofit fontScale="92500" lnSpcReduction="10000"/>
          </a:bodyPr>
          <a:lstStyle/>
          <a:p>
            <a:pPr algn="just"/>
            <a:r>
              <a:rPr lang="pt-BR" sz="2400" dirty="0" smtClean="0">
                <a:latin typeface="Arial" panose="020B0604020202020204" pitchFamily="34" charset="0"/>
                <a:cs typeface="Arial" panose="020B0604020202020204" pitchFamily="34" charset="0"/>
              </a:rPr>
              <a:t>Não </a:t>
            </a:r>
            <a:r>
              <a:rPr lang="pt-BR" sz="2400" dirty="0">
                <a:latin typeface="Arial" panose="020B0604020202020204" pitchFamily="34" charset="0"/>
                <a:cs typeface="Arial" panose="020B0604020202020204" pitchFamily="34" charset="0"/>
              </a:rPr>
              <a:t>há dispositivo legal que impeça a dobra do plantão de 12 horas, ao contrário do que ocorre com o plantão de 24 horas (que é proibido em normativa própria). </a:t>
            </a:r>
            <a:endParaRPr lang="pt-BR" sz="2400" dirty="0" smtClean="0">
              <a:latin typeface="Arial" panose="020B0604020202020204" pitchFamily="34" charset="0"/>
              <a:cs typeface="Arial" panose="020B0604020202020204" pitchFamily="34" charset="0"/>
            </a:endParaRPr>
          </a:p>
          <a:p>
            <a:pPr algn="just"/>
            <a:r>
              <a:rPr lang="pt-BR" sz="2400" dirty="0" smtClean="0">
                <a:latin typeface="Arial" panose="020B0604020202020204" pitchFamily="34" charset="0"/>
                <a:cs typeface="Arial" panose="020B0604020202020204" pitchFamily="34" charset="0"/>
              </a:rPr>
              <a:t>No </a:t>
            </a:r>
            <a:r>
              <a:rPr lang="pt-BR" sz="2400" dirty="0">
                <a:latin typeface="Arial" panose="020B0604020202020204" pitchFamily="34" charset="0"/>
                <a:cs typeface="Arial" panose="020B0604020202020204" pitchFamily="34" charset="0"/>
              </a:rPr>
              <a:t>entanto, ainda assim, você não é obrigado a dobrar o plantão quando solicitado</a:t>
            </a:r>
            <a:r>
              <a:rPr lang="pt-BR" sz="2400" dirty="0" smtClean="0">
                <a:latin typeface="Arial" panose="020B0604020202020204" pitchFamily="34" charset="0"/>
                <a:cs typeface="Arial" panose="020B0604020202020204" pitchFamily="34" charset="0"/>
              </a:rPr>
              <a:t>. Lembramos que os pacientes que estão sendo atendidos por você não podem ficar desassistidos. </a:t>
            </a:r>
          </a:p>
          <a:p>
            <a:pPr algn="just"/>
            <a:r>
              <a:rPr lang="pt-BR" sz="2400" dirty="0" smtClean="0">
                <a:latin typeface="Arial" panose="020B0604020202020204" pitchFamily="34" charset="0"/>
                <a:cs typeface="Arial" panose="020B0604020202020204" pitchFamily="34" charset="0"/>
              </a:rPr>
              <a:t>Considerando </a:t>
            </a:r>
            <a:r>
              <a:rPr lang="pt-BR" sz="2400" dirty="0">
                <a:latin typeface="Arial" panose="020B0604020202020204" pitchFamily="34" charset="0"/>
                <a:cs typeface="Arial" panose="020B0604020202020204" pitchFamily="34" charset="0"/>
              </a:rPr>
              <a:t>o período atípico frente à pandemia de Covid-19, sugerimos que negocie com sua chefia, prezando sempre pelo bom senso.</a:t>
            </a:r>
          </a:p>
          <a:p>
            <a:pPr marL="0" indent="0" algn="just">
              <a:buNone/>
            </a:pP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568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260648"/>
            <a:ext cx="7848872" cy="1152128"/>
          </a:xfrm>
        </p:spPr>
        <p:txBody>
          <a:bodyPr/>
          <a:lstStyle/>
          <a:p>
            <a:pPr lvl="0" algn="ctr"/>
            <a:r>
              <a:rPr lang="pt-BR" sz="2400" b="1" dirty="0">
                <a:latin typeface="Britannic Bold" panose="020B0903060703020204" pitchFamily="34" charset="0"/>
              </a:rPr>
              <a:t>Minha chefe pode me pedir para dobrar depois de 24 horas de plantão?</a:t>
            </a:r>
            <a:endParaRPr lang="pt-BR" sz="2400" dirty="0">
              <a:latin typeface="Britannic Bold" panose="020B0903060703020204" pitchFamily="34" charset="0"/>
            </a:endParaRPr>
          </a:p>
        </p:txBody>
      </p:sp>
      <p:sp>
        <p:nvSpPr>
          <p:cNvPr id="2" name="Espaço Reservado para Conteúdo 1"/>
          <p:cNvSpPr>
            <a:spLocks noGrp="1"/>
          </p:cNvSpPr>
          <p:nvPr>
            <p:ph idx="1"/>
          </p:nvPr>
        </p:nvSpPr>
        <p:spPr>
          <a:xfrm>
            <a:off x="827584" y="1844824"/>
            <a:ext cx="8064896" cy="3744416"/>
          </a:xfrm>
        </p:spPr>
        <p:txBody>
          <a:bodyPr>
            <a:normAutofit lnSpcReduction="10000"/>
          </a:bodyPr>
          <a:lstStyle/>
          <a:p>
            <a:pPr algn="just"/>
            <a:r>
              <a:rPr lang="pt-BR" dirty="0" smtClean="0"/>
              <a:t>	</a:t>
            </a:r>
            <a:r>
              <a:rPr lang="pt-BR" sz="2400" dirty="0">
                <a:latin typeface="Arial" panose="020B0604020202020204" pitchFamily="34" charset="0"/>
                <a:cs typeface="Arial" panose="020B0604020202020204" pitchFamily="34" charset="0"/>
              </a:rPr>
              <a:t>A Decisão </a:t>
            </a:r>
            <a:r>
              <a:rPr lang="pt-BR" sz="2400" dirty="0" err="1">
                <a:latin typeface="Arial" panose="020B0604020202020204" pitchFamily="34" charset="0"/>
                <a:cs typeface="Arial" panose="020B0604020202020204" pitchFamily="34" charset="0"/>
              </a:rPr>
              <a:t>Coren</a:t>
            </a:r>
            <a:r>
              <a:rPr lang="pt-BR" sz="2400" dirty="0">
                <a:latin typeface="Arial" panose="020B0604020202020204" pitchFamily="34" charset="0"/>
                <a:cs typeface="Arial" panose="020B0604020202020204" pitchFamily="34" charset="0"/>
              </a:rPr>
              <a:t>-RJ nº 276/2017 proíbe a realização de plantões com jornadas de trabalho superiores a 24 horas no Estado do Rio de Janeiro. </a:t>
            </a:r>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Todavia</a:t>
            </a:r>
            <a:r>
              <a:rPr lang="pt-BR" sz="2400" dirty="0">
                <a:latin typeface="Arial" panose="020B0604020202020204" pitchFamily="34" charset="0"/>
                <a:cs typeface="Arial" panose="020B0604020202020204" pitchFamily="34" charset="0"/>
              </a:rPr>
              <a:t>, frente à pandemia de Covid-19 há de se observar o disposto ao artigo 2º quando explicita “(...) somente por motivos de força maior, em razão de serviços inadiáveis ou necessidade imperiosa, observado o limite do artigo anterior”. </a:t>
            </a:r>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Em caso de dúvidas, faça contato com a Fiscalização no CHAT do </a:t>
            </a:r>
            <a:r>
              <a:rPr lang="pt-BR" sz="2400" dirty="0" err="1" smtClean="0">
                <a:latin typeface="Arial" panose="020B0604020202020204" pitchFamily="34" charset="0"/>
                <a:cs typeface="Arial" panose="020B0604020202020204" pitchFamily="34" charset="0"/>
              </a:rPr>
              <a:t>Coren</a:t>
            </a:r>
            <a:r>
              <a:rPr lang="pt-BR" sz="2400" dirty="0" smtClean="0">
                <a:latin typeface="Arial" panose="020B0604020202020204" pitchFamily="34" charset="0"/>
                <a:cs typeface="Arial" panose="020B0604020202020204" pitchFamily="34" charset="0"/>
              </a:rPr>
              <a:t>-RJ.	</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428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188640"/>
            <a:ext cx="8208912" cy="1872208"/>
          </a:xfrm>
        </p:spPr>
        <p:txBody>
          <a:bodyPr>
            <a:normAutofit/>
          </a:bodyPr>
          <a:lstStyle/>
          <a:p>
            <a:pPr lvl="0" algn="ctr"/>
            <a:r>
              <a:rPr lang="pt-BR" sz="2800" dirty="0" smtClean="0">
                <a:latin typeface="Britannic Bold" panose="020B0903060703020204" pitchFamily="34" charset="0"/>
              </a:rPr>
              <a:t>Você sabia que tem um chat com atendimento fiscal?</a:t>
            </a:r>
            <a:endParaRPr lang="pt-BR" sz="2800" dirty="0">
              <a:latin typeface="Britannic Bold" panose="020B0903060703020204" pitchFamily="34" charset="0"/>
            </a:endParaRPr>
          </a:p>
        </p:txBody>
      </p:sp>
      <p:sp>
        <p:nvSpPr>
          <p:cNvPr id="5" name="Espaço Reservado para Conteúdo 4"/>
          <p:cNvSpPr>
            <a:spLocks noGrp="1"/>
          </p:cNvSpPr>
          <p:nvPr>
            <p:ph idx="1"/>
          </p:nvPr>
        </p:nvSpPr>
        <p:spPr>
          <a:xfrm>
            <a:off x="982133" y="1484784"/>
            <a:ext cx="7704667" cy="4299008"/>
          </a:xfrm>
        </p:spPr>
        <p:txBody>
          <a:bodyPr/>
          <a:lstStyle/>
          <a:p>
            <a:r>
              <a:rPr lang="pt-BR" dirty="0"/>
              <a:t> </a:t>
            </a:r>
            <a:r>
              <a:rPr lang="pt-BR" dirty="0" smtClean="0">
                <a:latin typeface="Arial" panose="020B0604020202020204" pitchFamily="34" charset="0"/>
                <a:cs typeface="Arial" panose="020B0604020202020204" pitchFamily="34" charset="0"/>
              </a:rPr>
              <a:t>Entre no site </a:t>
            </a:r>
            <a:r>
              <a:rPr lang="pt-BR" dirty="0">
                <a:latin typeface="Arial" panose="020B0604020202020204" pitchFamily="34" charset="0"/>
                <a:cs typeface="Arial" panose="020B0604020202020204" pitchFamily="34" charset="0"/>
                <a:hlinkClick r:id="rId2"/>
              </a:rPr>
              <a:t>http://coren-rj.org.br</a:t>
            </a:r>
            <a:r>
              <a:rPr lang="pt-BR" dirty="0" smtClean="0">
                <a:latin typeface="Arial" panose="020B0604020202020204" pitchFamily="34" charset="0"/>
                <a:cs typeface="Arial" panose="020B0604020202020204" pitchFamily="34" charset="0"/>
                <a:hlinkClick r:id="rId2"/>
              </a:rPr>
              <a:t>/</a:t>
            </a:r>
            <a:r>
              <a:rPr lang="pt-BR" dirty="0" smtClean="0">
                <a:latin typeface="Arial" panose="020B0604020202020204" pitchFamily="34" charset="0"/>
                <a:cs typeface="Arial" panose="020B0604020202020204" pitchFamily="34" charset="0"/>
              </a:rPr>
              <a:t> e fale com fiscal ao vivo de segunda à sexta, de 08h às 18h.</a:t>
            </a:r>
            <a:endParaRPr lang="pt-BR"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22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476672"/>
            <a:ext cx="7992888" cy="1152128"/>
          </a:xfrm>
        </p:spPr>
        <p:txBody>
          <a:bodyPr>
            <a:normAutofit fontScale="90000"/>
          </a:bodyPr>
          <a:lstStyle/>
          <a:p>
            <a:pPr lvl="0" algn="ctr"/>
            <a:r>
              <a:rPr lang="pt-BR" dirty="0">
                <a:latin typeface="Britannic Bold" panose="020B0903060703020204" pitchFamily="34" charset="0"/>
              </a:rPr>
              <a:t>Faço parte do grupo de risco para Covid-19. O que devo fazer?</a:t>
            </a:r>
          </a:p>
        </p:txBody>
      </p:sp>
      <p:sp>
        <p:nvSpPr>
          <p:cNvPr id="2" name="Espaço Reservado para Conteúdo 1"/>
          <p:cNvSpPr>
            <a:spLocks noGrp="1"/>
          </p:cNvSpPr>
          <p:nvPr>
            <p:ph idx="1"/>
          </p:nvPr>
        </p:nvSpPr>
        <p:spPr>
          <a:xfrm>
            <a:off x="683568" y="2420888"/>
            <a:ext cx="8136904" cy="3600400"/>
          </a:xfrm>
        </p:spPr>
        <p:txBody>
          <a:bodyPr>
            <a:normAutofit fontScale="92500" lnSpcReduction="10000"/>
          </a:bodyPr>
          <a:lstStyle/>
          <a:p>
            <a:pPr algn="just"/>
            <a:r>
              <a:rPr lang="pt-BR" dirty="0" smtClean="0"/>
              <a:t>	</a:t>
            </a:r>
            <a:r>
              <a:rPr lang="pt-BR" sz="2600" dirty="0">
                <a:latin typeface="Arial" panose="020B0604020202020204" pitchFamily="34" charset="0"/>
                <a:cs typeface="Arial" panose="020B0604020202020204" pitchFamily="34" charset="0"/>
              </a:rPr>
              <a:t>Pedir ao seu médico um laudo que comprove sua </a:t>
            </a:r>
            <a:r>
              <a:rPr lang="pt-BR" sz="2600" dirty="0" smtClean="0">
                <a:latin typeface="Arial" panose="020B0604020202020204" pitchFamily="34" charset="0"/>
                <a:cs typeface="Arial" panose="020B0604020202020204" pitchFamily="34" charset="0"/>
              </a:rPr>
              <a:t>condição e encaminhar </a:t>
            </a:r>
            <a:r>
              <a:rPr lang="pt-BR" sz="2600" dirty="0">
                <a:latin typeface="Arial" panose="020B0604020202020204" pitchFamily="34" charset="0"/>
                <a:cs typeface="Arial" panose="020B0604020202020204" pitchFamily="34" charset="0"/>
              </a:rPr>
              <a:t>o laudo para o enfermeiro responsável pelo serviço. </a:t>
            </a:r>
            <a:endParaRPr lang="pt-BR" sz="2600" dirty="0" smtClean="0">
              <a:latin typeface="Arial" panose="020B0604020202020204" pitchFamily="34" charset="0"/>
              <a:cs typeface="Arial" panose="020B0604020202020204" pitchFamily="34" charset="0"/>
            </a:endParaRPr>
          </a:p>
          <a:p>
            <a:pPr algn="just"/>
            <a:r>
              <a:rPr lang="pt-BR" sz="2600" dirty="0">
                <a:latin typeface="Arial" panose="020B0604020202020204" pitchFamily="34" charset="0"/>
                <a:cs typeface="Arial" panose="020B0604020202020204" pitchFamily="34" charset="0"/>
              </a:rPr>
              <a:t>	</a:t>
            </a:r>
            <a:r>
              <a:rPr lang="pt-BR" sz="2600" dirty="0" smtClean="0">
                <a:latin typeface="Arial" panose="020B0604020202020204" pitchFamily="34" charset="0"/>
                <a:cs typeface="Arial" panose="020B0604020202020204" pitchFamily="34" charset="0"/>
              </a:rPr>
              <a:t>O </a:t>
            </a:r>
            <a:r>
              <a:rPr lang="pt-BR" sz="2600" dirty="0">
                <a:latin typeface="Arial" panose="020B0604020202020204" pitchFamily="34" charset="0"/>
                <a:cs typeface="Arial" panose="020B0604020202020204" pitchFamily="34" charset="0"/>
              </a:rPr>
              <a:t>Responsável Técnico ou Coordenador de Enfermagem </a:t>
            </a:r>
            <a:r>
              <a:rPr lang="pt-BR" sz="2600" dirty="0" smtClean="0">
                <a:latin typeface="Arial" panose="020B0604020202020204" pitchFamily="34" charset="0"/>
                <a:cs typeface="Arial" panose="020B0604020202020204" pitchFamily="34" charset="0"/>
              </a:rPr>
              <a:t>deverá encaminhar para o serviço de saúde do trabalhador (se for o caso) e de acordo com a decisão do gestor, avaliar acerca do deslocamento </a:t>
            </a:r>
            <a:r>
              <a:rPr lang="pt-BR" sz="2600" dirty="0">
                <a:latin typeface="Arial" panose="020B0604020202020204" pitchFamily="34" charset="0"/>
                <a:cs typeface="Arial" panose="020B0604020202020204" pitchFamily="34" charset="0"/>
              </a:rPr>
              <a:t>de </a:t>
            </a:r>
            <a:r>
              <a:rPr lang="pt-BR" sz="2600" dirty="0" smtClean="0">
                <a:latin typeface="Arial" panose="020B0604020202020204" pitchFamily="34" charset="0"/>
                <a:cs typeface="Arial" panose="020B0604020202020204" pitchFamily="34" charset="0"/>
              </a:rPr>
              <a:t>setor para </a:t>
            </a:r>
            <a:r>
              <a:rPr lang="pt-BR" sz="2600" dirty="0">
                <a:latin typeface="Arial" panose="020B0604020202020204" pitchFamily="34" charset="0"/>
                <a:cs typeface="Arial" panose="020B0604020202020204" pitchFamily="34" charset="0"/>
              </a:rPr>
              <a:t>uma área </a:t>
            </a:r>
            <a:r>
              <a:rPr lang="pt-BR" sz="2600" dirty="0" smtClean="0">
                <a:latin typeface="Arial" panose="020B0604020202020204" pitchFamily="34" charset="0"/>
                <a:cs typeface="Arial" panose="020B0604020202020204" pitchFamily="34" charset="0"/>
              </a:rPr>
              <a:t>não-</a:t>
            </a:r>
            <a:r>
              <a:rPr lang="pt-BR" sz="2600" dirty="0" err="1" smtClean="0">
                <a:latin typeface="Arial" panose="020B0604020202020204" pitchFamily="34" charset="0"/>
                <a:cs typeface="Arial" panose="020B0604020202020204" pitchFamily="34" charset="0"/>
              </a:rPr>
              <a:t>Covid</a:t>
            </a:r>
            <a:r>
              <a:rPr lang="pt-BR" sz="2600" dirty="0" smtClean="0">
                <a:latin typeface="Arial" panose="020B0604020202020204" pitchFamily="34" charset="0"/>
                <a:cs typeface="Arial" panose="020B0604020202020204" pitchFamily="34" charset="0"/>
              </a:rPr>
              <a:t>, para </a:t>
            </a:r>
            <a:r>
              <a:rPr lang="pt-BR" sz="2600" dirty="0">
                <a:latin typeface="Arial" panose="020B0604020202020204" pitchFamily="34" charset="0"/>
                <a:cs typeface="Arial" panose="020B0604020202020204" pitchFamily="34" charset="0"/>
              </a:rPr>
              <a:t>home office (</a:t>
            </a:r>
            <a:r>
              <a:rPr lang="pt-BR" sz="2600" dirty="0" smtClean="0">
                <a:latin typeface="Arial" panose="020B0604020202020204" pitchFamily="34" charset="0"/>
                <a:cs typeface="Arial" panose="020B0604020202020204" pitchFamily="34" charset="0"/>
              </a:rPr>
              <a:t>se possível) ou afastamento completo das atividades.</a:t>
            </a:r>
          </a:p>
          <a:p>
            <a:pPr algn="just"/>
            <a:endParaRPr lang="pt-BR" sz="2600" dirty="0">
              <a:latin typeface="Arial" panose="020B0604020202020204" pitchFamily="34" charset="0"/>
              <a:cs typeface="Arial" panose="020B0604020202020204" pitchFamily="34" charset="0"/>
            </a:endParaRPr>
          </a:p>
          <a:p>
            <a:endParaRPr lang="pt-B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00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188640"/>
            <a:ext cx="8568952" cy="1152128"/>
          </a:xfrm>
        </p:spPr>
        <p:txBody>
          <a:bodyPr/>
          <a:lstStyle/>
          <a:p>
            <a:pPr lvl="0" algn="ctr"/>
            <a:r>
              <a:rPr lang="pt-BR" sz="2400" dirty="0" smtClean="0">
                <a:latin typeface="Britannic Bold" panose="020B0903060703020204" pitchFamily="34" charset="0"/>
              </a:rPr>
              <a:t>Créditos:</a:t>
            </a:r>
            <a:endParaRPr lang="pt-BR" sz="2400" dirty="0">
              <a:latin typeface="Britannic Bold" panose="020B0903060703020204" pitchFamily="34" charset="0"/>
            </a:endParaRPr>
          </a:p>
        </p:txBody>
      </p:sp>
      <p:sp>
        <p:nvSpPr>
          <p:cNvPr id="2" name="CaixaDeTexto 1"/>
          <p:cNvSpPr txBox="1"/>
          <p:nvPr/>
        </p:nvSpPr>
        <p:spPr>
          <a:xfrm>
            <a:off x="683568" y="1484784"/>
            <a:ext cx="2736304" cy="5078313"/>
          </a:xfrm>
          <a:prstGeom prst="rect">
            <a:avLst/>
          </a:prstGeom>
          <a:noFill/>
        </p:spPr>
        <p:txBody>
          <a:bodyPr wrap="square" rtlCol="0">
            <a:spAutoFit/>
          </a:bodyPr>
          <a:lstStyle/>
          <a:p>
            <a:pPr fontAlgn="base"/>
            <a:r>
              <a:rPr lang="pt-BR" b="1" dirty="0">
                <a:latin typeface="Arial" panose="020B0604020202020204" pitchFamily="34" charset="0"/>
                <a:cs typeface="Arial" panose="020B0604020202020204" pitchFamily="34" charset="0"/>
              </a:rPr>
              <a:t>DIRETORIA:</a:t>
            </a:r>
            <a:endParaRPr lang="pt-BR" dirty="0">
              <a:latin typeface="Arial" panose="020B0604020202020204" pitchFamily="34" charset="0"/>
              <a:cs typeface="Arial" panose="020B0604020202020204" pitchFamily="34" charset="0"/>
            </a:endParaRPr>
          </a:p>
          <a:p>
            <a:pPr fontAlgn="base"/>
            <a:r>
              <a:rPr lang="pt-BR" dirty="0">
                <a:latin typeface="Arial" panose="020B0604020202020204" pitchFamily="34" charset="0"/>
                <a:cs typeface="Arial" panose="020B0604020202020204" pitchFamily="34" charset="0"/>
              </a:rPr>
              <a:t>Presidente:</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Ana Lucia Telles Fonseca</a:t>
            </a:r>
          </a:p>
          <a:p>
            <a:pPr fontAlgn="base"/>
            <a:r>
              <a:rPr lang="pt-BR" dirty="0">
                <a:latin typeface="Arial" panose="020B0604020202020204" pitchFamily="34" charset="0"/>
                <a:cs typeface="Arial" panose="020B0604020202020204" pitchFamily="34" charset="0"/>
              </a:rPr>
              <a:t>Vice-Presidente:</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Ana Teresa Ferreira de Souza</a:t>
            </a:r>
          </a:p>
          <a:p>
            <a:pPr fontAlgn="base"/>
            <a:r>
              <a:rPr lang="pt-BR" dirty="0">
                <a:latin typeface="Arial" panose="020B0604020202020204" pitchFamily="34" charset="0"/>
                <a:cs typeface="Arial" panose="020B0604020202020204" pitchFamily="34" charset="0"/>
              </a:rPr>
              <a:t>Primeiro-Secretário:</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Glauber José de Oliveira Amâncio</a:t>
            </a:r>
          </a:p>
          <a:p>
            <a:pPr fontAlgn="base"/>
            <a:r>
              <a:rPr lang="pt-BR" dirty="0">
                <a:latin typeface="Arial" panose="020B0604020202020204" pitchFamily="34" charset="0"/>
                <a:cs typeface="Arial" panose="020B0604020202020204" pitchFamily="34" charset="0"/>
              </a:rPr>
              <a:t>Segunda-Secretária:</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Carolina Alves </a:t>
            </a:r>
            <a:r>
              <a:rPr lang="pt-BR" dirty="0" err="1">
                <a:latin typeface="Arial" panose="020B0604020202020204" pitchFamily="34" charset="0"/>
                <a:cs typeface="Arial" panose="020B0604020202020204" pitchFamily="34" charset="0"/>
              </a:rPr>
              <a:t>Felippe</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Primeira-Tesoureira:</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Maria Lúcia Tanajura Machado</a:t>
            </a:r>
          </a:p>
          <a:p>
            <a:r>
              <a:rPr lang="pt-BR" dirty="0">
                <a:latin typeface="Arial" panose="020B0604020202020204" pitchFamily="34" charset="0"/>
                <a:cs typeface="Arial" panose="020B0604020202020204" pitchFamily="34" charset="0"/>
              </a:rPr>
              <a:t>Segunda-Tesoureira:</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Eliane Soares de Araújo</a:t>
            </a:r>
          </a:p>
          <a:p>
            <a:endParaRPr lang="pt-BR" dirty="0">
              <a:latin typeface="Arial" panose="020B0604020202020204" pitchFamily="34" charset="0"/>
              <a:cs typeface="Arial" panose="020B0604020202020204" pitchFamily="34" charset="0"/>
            </a:endParaRPr>
          </a:p>
        </p:txBody>
      </p:sp>
      <p:sp>
        <p:nvSpPr>
          <p:cNvPr id="5" name="CaixaDeTexto 4"/>
          <p:cNvSpPr txBox="1"/>
          <p:nvPr/>
        </p:nvSpPr>
        <p:spPr>
          <a:xfrm>
            <a:off x="3418539" y="1340768"/>
            <a:ext cx="3745749" cy="1200329"/>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CONSELHEIROS DEFIS:</a:t>
            </a:r>
          </a:p>
          <a:p>
            <a:r>
              <a:rPr lang="pt-BR" dirty="0">
                <a:latin typeface="Arial" panose="020B0604020202020204" pitchFamily="34" charset="0"/>
                <a:cs typeface="Arial" panose="020B0604020202020204" pitchFamily="34" charset="0"/>
              </a:rPr>
              <a:t>Fernando Rocha Porto</a:t>
            </a:r>
          </a:p>
          <a:p>
            <a:r>
              <a:rPr lang="pt-BR" dirty="0">
                <a:latin typeface="Arial" panose="020B0604020202020204" pitchFamily="34" charset="0"/>
                <a:cs typeface="Arial" panose="020B0604020202020204" pitchFamily="34" charset="0"/>
              </a:rPr>
              <a:t>Luiza Mara Correia</a:t>
            </a:r>
          </a:p>
          <a:p>
            <a:endParaRPr lang="pt-BR" dirty="0"/>
          </a:p>
        </p:txBody>
      </p:sp>
      <p:sp>
        <p:nvSpPr>
          <p:cNvPr id="6" name="CaixaDeTexto 5"/>
          <p:cNvSpPr txBox="1"/>
          <p:nvPr/>
        </p:nvSpPr>
        <p:spPr>
          <a:xfrm>
            <a:off x="3398059" y="2312333"/>
            <a:ext cx="3910245" cy="5078313"/>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FISCAIS:</a:t>
            </a:r>
          </a:p>
          <a:p>
            <a:r>
              <a:rPr lang="pt-BR" dirty="0" err="1">
                <a:latin typeface="Arial" panose="020B0604020202020204" pitchFamily="34" charset="0"/>
                <a:cs typeface="Arial" panose="020B0604020202020204" pitchFamily="34" charset="0"/>
              </a:rPr>
              <a:t>DanielleBartoly</a:t>
            </a:r>
            <a:r>
              <a:rPr lang="pt-BR" dirty="0">
                <a:latin typeface="Arial" panose="020B0604020202020204" pitchFamily="34" charset="0"/>
                <a:cs typeface="Arial" panose="020B0604020202020204" pitchFamily="34" charset="0"/>
              </a:rPr>
              <a:t> (Gerente de Fiscalização)</a:t>
            </a:r>
          </a:p>
          <a:p>
            <a:r>
              <a:rPr lang="pt-BR" dirty="0">
                <a:latin typeface="Arial" panose="020B0604020202020204" pitchFamily="34" charset="0"/>
                <a:cs typeface="Arial" panose="020B0604020202020204" pitchFamily="34" charset="0"/>
              </a:rPr>
              <a:t>Ana Caroline Arouche (Coordenadora de Fiscalização</a:t>
            </a:r>
            <a:r>
              <a:rPr lang="pt-BR" dirty="0" smtClean="0">
                <a:latin typeface="Arial" panose="020B0604020202020204" pitchFamily="34" charset="0"/>
                <a:cs typeface="Arial" panose="020B0604020202020204" pitchFamily="34" charset="0"/>
              </a:rPr>
              <a:t>)</a:t>
            </a:r>
          </a:p>
          <a:p>
            <a:r>
              <a:rPr lang="pt-BR" dirty="0" smtClean="0">
                <a:latin typeface="Arial" panose="020B0604020202020204" pitchFamily="34" charset="0"/>
                <a:cs typeface="Arial" panose="020B0604020202020204" pitchFamily="34" charset="0"/>
              </a:rPr>
              <a:t>Katia </a:t>
            </a:r>
            <a:r>
              <a:rPr lang="pt-BR" dirty="0" err="1" smtClean="0">
                <a:latin typeface="Arial" panose="020B0604020202020204" pitchFamily="34" charset="0"/>
                <a:cs typeface="Arial" panose="020B0604020202020204" pitchFamily="34" charset="0"/>
              </a:rPr>
              <a:t>Calegaro</a:t>
            </a:r>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Priscila </a:t>
            </a:r>
            <a:r>
              <a:rPr lang="pt-BR" dirty="0">
                <a:latin typeface="Arial" panose="020B0604020202020204" pitchFamily="34" charset="0"/>
                <a:cs typeface="Arial" panose="020B0604020202020204" pitchFamily="34" charset="0"/>
              </a:rPr>
              <a:t>Monteiro</a:t>
            </a:r>
          </a:p>
          <a:p>
            <a:r>
              <a:rPr lang="pt-BR" dirty="0">
                <a:latin typeface="Arial" panose="020B0604020202020204" pitchFamily="34" charset="0"/>
                <a:cs typeface="Arial" panose="020B0604020202020204" pitchFamily="34" charset="0"/>
              </a:rPr>
              <a:t>Simone Aguiar</a:t>
            </a:r>
          </a:p>
          <a:p>
            <a:r>
              <a:rPr lang="pt-BR" dirty="0">
                <a:latin typeface="Arial" panose="020B0604020202020204" pitchFamily="34" charset="0"/>
                <a:cs typeface="Arial" panose="020B0604020202020204" pitchFamily="34" charset="0"/>
              </a:rPr>
              <a:t>Érika Machado</a:t>
            </a:r>
          </a:p>
          <a:p>
            <a:r>
              <a:rPr lang="pt-BR" dirty="0">
                <a:latin typeface="Arial" panose="020B0604020202020204" pitchFamily="34" charset="0"/>
                <a:cs typeface="Arial" panose="020B0604020202020204" pitchFamily="34" charset="0"/>
              </a:rPr>
              <a:t>Ludmila Oliveira</a:t>
            </a:r>
          </a:p>
          <a:p>
            <a:r>
              <a:rPr lang="pt-BR" dirty="0" smtClean="0">
                <a:latin typeface="Arial" panose="020B0604020202020204" pitchFamily="34" charset="0"/>
                <a:cs typeface="Arial" panose="020B0604020202020204" pitchFamily="34" charset="0"/>
              </a:rPr>
              <a:t>Bruno </a:t>
            </a:r>
            <a:r>
              <a:rPr lang="pt-BR" dirty="0">
                <a:latin typeface="Arial" panose="020B0604020202020204" pitchFamily="34" charset="0"/>
                <a:cs typeface="Arial" panose="020B0604020202020204" pitchFamily="34" charset="0"/>
              </a:rPr>
              <a:t>Barbosa</a:t>
            </a:r>
          </a:p>
          <a:p>
            <a:r>
              <a:rPr lang="pt-BR" dirty="0">
                <a:latin typeface="Arial" panose="020B0604020202020204" pitchFamily="34" charset="0"/>
                <a:cs typeface="Arial" panose="020B0604020202020204" pitchFamily="34" charset="0"/>
              </a:rPr>
              <a:t>Danielli </a:t>
            </a:r>
            <a:r>
              <a:rPr lang="pt-BR" dirty="0" err="1">
                <a:latin typeface="Arial" panose="020B0604020202020204" pitchFamily="34" charset="0"/>
                <a:cs typeface="Arial" panose="020B0604020202020204" pitchFamily="34" charset="0"/>
              </a:rPr>
              <a:t>Ciuffo</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Dyana</a:t>
            </a:r>
            <a:r>
              <a:rPr lang="pt-BR" dirty="0">
                <a:latin typeface="Arial" panose="020B0604020202020204" pitchFamily="34" charset="0"/>
                <a:cs typeface="Arial" panose="020B0604020202020204" pitchFamily="34" charset="0"/>
              </a:rPr>
              <a:t> Ramos</a:t>
            </a:r>
          </a:p>
          <a:p>
            <a:r>
              <a:rPr lang="pt-BR" dirty="0">
                <a:latin typeface="Arial" panose="020B0604020202020204" pitchFamily="34" charset="0"/>
                <a:cs typeface="Arial" panose="020B0604020202020204" pitchFamily="34" charset="0"/>
              </a:rPr>
              <a:t>Elaine Costa</a:t>
            </a:r>
          </a:p>
          <a:p>
            <a:r>
              <a:rPr lang="pt-BR" dirty="0">
                <a:latin typeface="Arial" panose="020B0604020202020204" pitchFamily="34" charset="0"/>
                <a:cs typeface="Arial" panose="020B0604020202020204" pitchFamily="34" charset="0"/>
              </a:rPr>
              <a:t>Marina Nunes</a:t>
            </a:r>
          </a:p>
          <a:p>
            <a:endParaRPr lang="pt-BR" dirty="0"/>
          </a:p>
          <a:p>
            <a:endParaRPr lang="pt-BR" dirty="0"/>
          </a:p>
          <a:p>
            <a:endParaRPr lang="pt-BR" dirty="0"/>
          </a:p>
        </p:txBody>
      </p:sp>
      <p:sp>
        <p:nvSpPr>
          <p:cNvPr id="7" name="CaixaDeTexto 6"/>
          <p:cNvSpPr txBox="1"/>
          <p:nvPr/>
        </p:nvSpPr>
        <p:spPr>
          <a:xfrm>
            <a:off x="6776129" y="1340768"/>
            <a:ext cx="2332375" cy="5909310"/>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Rodolpho de Paula</a:t>
            </a:r>
          </a:p>
          <a:p>
            <a:r>
              <a:rPr lang="pt-BR" dirty="0" err="1">
                <a:latin typeface="Arial" panose="020B0604020202020204" pitchFamily="34" charset="0"/>
                <a:cs typeface="Arial" panose="020B0604020202020204" pitchFamily="34" charset="0"/>
              </a:rPr>
              <a:t>Rúsia</a:t>
            </a:r>
            <a:r>
              <a:rPr lang="pt-BR" dirty="0">
                <a:latin typeface="Arial" panose="020B0604020202020204" pitchFamily="34" charset="0"/>
                <a:cs typeface="Arial" panose="020B0604020202020204" pitchFamily="34" charset="0"/>
              </a:rPr>
              <a:t> Roma</a:t>
            </a:r>
          </a:p>
          <a:p>
            <a:r>
              <a:rPr lang="pt-BR" dirty="0">
                <a:latin typeface="Arial" panose="020B0604020202020204" pitchFamily="34" charset="0"/>
                <a:cs typeface="Arial" panose="020B0604020202020204" pitchFamily="34" charset="0"/>
              </a:rPr>
              <a:t>Sabrina </a:t>
            </a:r>
            <a:r>
              <a:rPr lang="pt-BR" dirty="0" err="1">
                <a:latin typeface="Arial" panose="020B0604020202020204" pitchFamily="34" charset="0"/>
                <a:cs typeface="Arial" panose="020B0604020202020204" pitchFamily="34" charset="0"/>
              </a:rPr>
              <a:t>Seibert</a:t>
            </a:r>
            <a:endParaRPr lang="pt-BR" dirty="0">
              <a:latin typeface="Arial" panose="020B0604020202020204" pitchFamily="34" charset="0"/>
              <a:cs typeface="Arial" panose="020B0604020202020204" pitchFamily="34" charset="0"/>
            </a:endParaRPr>
          </a:p>
          <a:p>
            <a:r>
              <a:rPr lang="pt-BR" dirty="0" err="1">
                <a:latin typeface="Arial" panose="020B0604020202020204" pitchFamily="34" charset="0"/>
                <a:cs typeface="Arial" panose="020B0604020202020204" pitchFamily="34" charset="0"/>
              </a:rPr>
              <a:t>Thatiana</a:t>
            </a:r>
            <a:r>
              <a:rPr lang="pt-BR" dirty="0">
                <a:latin typeface="Arial" panose="020B0604020202020204" pitchFamily="34" charset="0"/>
                <a:cs typeface="Arial" panose="020B0604020202020204" pitchFamily="34" charset="0"/>
              </a:rPr>
              <a:t> Arruda</a:t>
            </a:r>
          </a:p>
          <a:p>
            <a:r>
              <a:rPr lang="pt-BR" dirty="0">
                <a:latin typeface="Arial" panose="020B0604020202020204" pitchFamily="34" charset="0"/>
                <a:cs typeface="Arial" panose="020B0604020202020204" pitchFamily="34" charset="0"/>
              </a:rPr>
              <a:t>Janaína Couto</a:t>
            </a:r>
          </a:p>
          <a:p>
            <a:r>
              <a:rPr lang="pt-BR" dirty="0">
                <a:latin typeface="Arial" panose="020B0604020202020204" pitchFamily="34" charset="0"/>
                <a:cs typeface="Arial" panose="020B0604020202020204" pitchFamily="34" charset="0"/>
              </a:rPr>
              <a:t>Fernanda </a:t>
            </a:r>
            <a:r>
              <a:rPr lang="pt-BR" dirty="0" err="1">
                <a:latin typeface="Arial" panose="020B0604020202020204" pitchFamily="34" charset="0"/>
                <a:cs typeface="Arial" panose="020B0604020202020204" pitchFamily="34" charset="0"/>
              </a:rPr>
              <a:t>Gesteira</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Greice </a:t>
            </a:r>
            <a:r>
              <a:rPr lang="pt-BR" dirty="0" err="1">
                <a:latin typeface="Arial" panose="020B0604020202020204" pitchFamily="34" charset="0"/>
                <a:cs typeface="Arial" panose="020B0604020202020204" pitchFamily="34" charset="0"/>
              </a:rPr>
              <a:t>Molim</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Rodrigo Siqueira</a:t>
            </a:r>
          </a:p>
          <a:p>
            <a:r>
              <a:rPr lang="pt-BR" dirty="0">
                <a:latin typeface="Arial" panose="020B0604020202020204" pitchFamily="34" charset="0"/>
                <a:cs typeface="Arial" panose="020B0604020202020204" pitchFamily="34" charset="0"/>
              </a:rPr>
              <a:t>Paula Martins</a:t>
            </a:r>
          </a:p>
          <a:p>
            <a:r>
              <a:rPr lang="pt-BR" dirty="0">
                <a:latin typeface="Arial" panose="020B0604020202020204" pitchFamily="34" charset="0"/>
                <a:cs typeface="Arial" panose="020B0604020202020204" pitchFamily="34" charset="0"/>
              </a:rPr>
              <a:t>Maria Fernanda</a:t>
            </a:r>
          </a:p>
          <a:p>
            <a:r>
              <a:rPr lang="pt-BR" dirty="0" err="1">
                <a:latin typeface="Arial" panose="020B0604020202020204" pitchFamily="34" charset="0"/>
                <a:cs typeface="Arial" panose="020B0604020202020204" pitchFamily="34" charset="0"/>
              </a:rPr>
              <a:t>Carolyne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Quintã</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Jackeline Couto</a:t>
            </a:r>
          </a:p>
          <a:p>
            <a:r>
              <a:rPr lang="pt-BR" dirty="0">
                <a:latin typeface="Arial" panose="020B0604020202020204" pitchFamily="34" charset="0"/>
                <a:cs typeface="Arial" panose="020B0604020202020204" pitchFamily="34" charset="0"/>
              </a:rPr>
              <a:t>Aline Barbosa</a:t>
            </a:r>
          </a:p>
          <a:p>
            <a:r>
              <a:rPr lang="pt-BR" dirty="0">
                <a:latin typeface="Arial" panose="020B0604020202020204" pitchFamily="34" charset="0"/>
                <a:cs typeface="Arial" panose="020B0604020202020204" pitchFamily="34" charset="0"/>
              </a:rPr>
              <a:t>Gisele Silva</a:t>
            </a:r>
          </a:p>
          <a:p>
            <a:r>
              <a:rPr lang="pt-BR" dirty="0" err="1">
                <a:latin typeface="Arial" panose="020B0604020202020204" pitchFamily="34" charset="0"/>
                <a:cs typeface="Arial" panose="020B0604020202020204" pitchFamily="34" charset="0"/>
              </a:rPr>
              <a:t>Patricia</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Marcato</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Silvia </a:t>
            </a:r>
            <a:r>
              <a:rPr lang="pt-BR" dirty="0" err="1">
                <a:latin typeface="Arial" panose="020B0604020202020204" pitchFamily="34" charset="0"/>
                <a:cs typeface="Arial" panose="020B0604020202020204" pitchFamily="34" charset="0"/>
              </a:rPr>
              <a:t>Canatto</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Flavia Marinho</a:t>
            </a:r>
          </a:p>
          <a:p>
            <a:r>
              <a:rPr lang="pt-BR" dirty="0">
                <a:latin typeface="Arial" panose="020B0604020202020204" pitchFamily="34" charset="0"/>
                <a:cs typeface="Arial" panose="020B0604020202020204" pitchFamily="34" charset="0"/>
              </a:rPr>
              <a:t>Érica Torres</a:t>
            </a:r>
          </a:p>
          <a:p>
            <a:r>
              <a:rPr lang="pt-BR" dirty="0">
                <a:latin typeface="Arial" panose="020B0604020202020204" pitchFamily="34" charset="0"/>
                <a:cs typeface="Arial" panose="020B0604020202020204" pitchFamily="34" charset="0"/>
              </a:rPr>
              <a:t>Roberta </a:t>
            </a:r>
            <a:r>
              <a:rPr lang="pt-BR" dirty="0" smtClean="0">
                <a:latin typeface="Arial" panose="020B0604020202020204" pitchFamily="34" charset="0"/>
                <a:cs typeface="Arial" panose="020B0604020202020204" pitchFamily="34" charset="0"/>
              </a:rPr>
              <a:t>Carolina</a:t>
            </a: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Suzana Stuart</a:t>
            </a: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5368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260648"/>
            <a:ext cx="7992888" cy="1152128"/>
          </a:xfrm>
        </p:spPr>
        <p:txBody>
          <a:bodyPr>
            <a:normAutofit fontScale="90000"/>
          </a:bodyPr>
          <a:lstStyle/>
          <a:p>
            <a:pPr lvl="0" algn="ctr"/>
            <a:r>
              <a:rPr lang="pt-BR" dirty="0">
                <a:latin typeface="Britannic Bold" panose="020B0903060703020204" pitchFamily="34" charset="0"/>
              </a:rPr>
              <a:t>Devo ser afastada do trabalho se estou gestante?</a:t>
            </a:r>
          </a:p>
        </p:txBody>
      </p:sp>
      <p:sp>
        <p:nvSpPr>
          <p:cNvPr id="2" name="Espaço Reservado para Conteúdo 1"/>
          <p:cNvSpPr>
            <a:spLocks noGrp="1"/>
          </p:cNvSpPr>
          <p:nvPr>
            <p:ph idx="1"/>
          </p:nvPr>
        </p:nvSpPr>
        <p:spPr>
          <a:xfrm>
            <a:off x="755576" y="2204864"/>
            <a:ext cx="8136904" cy="3816424"/>
          </a:xfrm>
        </p:spPr>
        <p:txBody>
          <a:bodyPr>
            <a:normAutofit fontScale="77500" lnSpcReduction="20000"/>
          </a:bodyPr>
          <a:lstStyle/>
          <a:p>
            <a:pPr marL="0" indent="0" algn="just">
              <a:buNone/>
            </a:pPr>
            <a:r>
              <a:rPr lang="pt-BR" sz="2800" dirty="0" smtClean="0">
                <a:latin typeface="Arial" panose="020B0604020202020204" pitchFamily="34" charset="0"/>
                <a:cs typeface="Arial" panose="020B0604020202020204" pitchFamily="34" charset="0"/>
              </a:rPr>
              <a:t>De </a:t>
            </a:r>
            <a:r>
              <a:rPr lang="pt-BR" sz="2800" dirty="0">
                <a:latin typeface="Arial" panose="020B0604020202020204" pitchFamily="34" charset="0"/>
                <a:cs typeface="Arial" panose="020B0604020202020204" pitchFamily="34" charset="0"/>
              </a:rPr>
              <a:t>acordo com a Lei nº 13.467/2017, artigo 394-A, inciso </a:t>
            </a:r>
            <a:r>
              <a:rPr lang="pt-BR" sz="2800" dirty="0" smtClean="0">
                <a:latin typeface="Arial" panose="020B0604020202020204" pitchFamily="34" charset="0"/>
                <a:cs typeface="Arial" panose="020B0604020202020204" pitchFamily="34" charset="0"/>
              </a:rPr>
              <a:t>I, a gestante deverá </a:t>
            </a:r>
            <a:r>
              <a:rPr lang="pt-BR" sz="2800" dirty="0">
                <a:latin typeface="Arial" panose="020B0604020202020204" pitchFamily="34" charset="0"/>
                <a:cs typeface="Arial" panose="020B0604020202020204" pitchFamily="34" charset="0"/>
              </a:rPr>
              <a:t>ser afastada de: </a:t>
            </a:r>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Atividades </a:t>
            </a:r>
            <a:r>
              <a:rPr lang="pt-BR" sz="2800" dirty="0">
                <a:latin typeface="Arial" panose="020B0604020202020204" pitchFamily="34" charset="0"/>
                <a:cs typeface="Arial" panose="020B0604020202020204" pitchFamily="34" charset="0"/>
              </a:rPr>
              <a:t>consideradas insalubres em grau máximo, enquanto durar a gestação; </a:t>
            </a:r>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Atividades </a:t>
            </a:r>
            <a:r>
              <a:rPr lang="pt-BR" sz="2800" dirty="0">
                <a:latin typeface="Arial" panose="020B0604020202020204" pitchFamily="34" charset="0"/>
                <a:cs typeface="Arial" panose="020B0604020202020204" pitchFamily="34" charset="0"/>
              </a:rPr>
              <a:t>consideradas insalubres em grau médio ou mínimo, quando apresentar atestado de saúde, emitido por médico de confiança da mulher, que recomende o afastamento durante a gestação; </a:t>
            </a:r>
            <a:endParaRPr lang="pt-BR" sz="2800" dirty="0" smtClean="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a:t>
            </a:r>
            <a:r>
              <a:rPr lang="pt-BR" sz="2800" dirty="0" smtClean="0">
                <a:latin typeface="Arial" panose="020B0604020202020204" pitchFamily="34" charset="0"/>
                <a:cs typeface="Arial" panose="020B0604020202020204" pitchFamily="34" charset="0"/>
              </a:rPr>
              <a:t>Atividades </a:t>
            </a:r>
            <a:r>
              <a:rPr lang="pt-BR" sz="2800" dirty="0">
                <a:latin typeface="Arial" panose="020B0604020202020204" pitchFamily="34" charset="0"/>
                <a:cs typeface="Arial" panose="020B0604020202020204" pitchFamily="34" charset="0"/>
              </a:rPr>
              <a:t>consideradas insalubres em qualquer grau, quando apresentar atestado de saúde, emitido por médico de confiança da mulher, que recomende o afastamento durante a </a:t>
            </a:r>
            <a:r>
              <a:rPr lang="pt-BR" sz="2800" dirty="0" smtClean="0">
                <a:latin typeface="Arial" panose="020B0604020202020204" pitchFamily="34" charset="0"/>
                <a:cs typeface="Arial" panose="020B0604020202020204" pitchFamily="34" charset="0"/>
              </a:rPr>
              <a:t>lactação. </a:t>
            </a:r>
            <a:endParaRPr lang="pt-BR" sz="2800" dirty="0">
              <a:latin typeface="Arial" panose="020B0604020202020204" pitchFamily="34" charset="0"/>
              <a:cs typeface="Arial" panose="020B0604020202020204" pitchFamily="34" charset="0"/>
            </a:endParaRPr>
          </a:p>
          <a:p>
            <a:pPr algn="just"/>
            <a:endParaRPr lang="pt-BR"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2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27584" y="620688"/>
            <a:ext cx="7992888" cy="1512168"/>
          </a:xfrm>
        </p:spPr>
        <p:txBody>
          <a:bodyPr>
            <a:normAutofit/>
          </a:bodyPr>
          <a:lstStyle/>
          <a:p>
            <a:pPr lvl="0" algn="ctr"/>
            <a:r>
              <a:rPr lang="pt-BR" sz="2400" dirty="0">
                <a:latin typeface="Britannic Bold" panose="020B0903060703020204" pitchFamily="34" charset="0"/>
              </a:rPr>
              <a:t>O profissional de enfermagem com sintomas, que cumpriu o isolamento domiciliar após 14 dias pode retornar ao trabalho?</a:t>
            </a:r>
          </a:p>
        </p:txBody>
      </p:sp>
      <p:sp>
        <p:nvSpPr>
          <p:cNvPr id="2" name="Espaço Reservado para Conteúdo 1"/>
          <p:cNvSpPr>
            <a:spLocks noGrp="1"/>
          </p:cNvSpPr>
          <p:nvPr>
            <p:ph idx="1"/>
          </p:nvPr>
        </p:nvSpPr>
        <p:spPr>
          <a:xfrm>
            <a:off x="611560" y="2708920"/>
            <a:ext cx="8280920" cy="2088232"/>
          </a:xfrm>
        </p:spPr>
        <p:txBody>
          <a:bodyPr>
            <a:normAutofit lnSpcReduction="10000"/>
          </a:bodyPr>
          <a:lstStyle/>
          <a:p>
            <a:pPr algn="just"/>
            <a:r>
              <a:rPr lang="pt-BR" dirty="0" smtClean="0"/>
              <a:t>	</a:t>
            </a:r>
            <a:r>
              <a:rPr lang="pt-BR" sz="2400" dirty="0">
                <a:latin typeface="Arial" panose="020B0604020202020204" pitchFamily="34" charset="0"/>
                <a:cs typeface="Arial" panose="020B0604020202020204" pitchFamily="34" charset="0"/>
              </a:rPr>
              <a:t>O profissional de enfermagem deve retornar ao trabalho após liberação fornecida pelo médico assistente, serviço de saúde do trabalhador ou assemelhado. Caso ainda apresente sintomas respiratórios após 14 dias, recomenda-se buscar atendimento médico antes do retorno ao trabalho</a:t>
            </a:r>
            <a:r>
              <a:rPr lang="pt-BR" sz="2400" dirty="0" smtClean="0">
                <a:latin typeface="Arial" panose="020B0604020202020204" pitchFamily="34" charset="0"/>
                <a:cs typeface="Arial" panose="020B0604020202020204" pitchFamily="34" charset="0"/>
              </a:rPr>
              <a:t>.</a:t>
            </a:r>
            <a:endParaRPr lang="pt-BR" sz="2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94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11560" y="476672"/>
            <a:ext cx="8208912" cy="1584176"/>
          </a:xfrm>
        </p:spPr>
        <p:txBody>
          <a:bodyPr>
            <a:noAutofit/>
          </a:bodyPr>
          <a:lstStyle/>
          <a:p>
            <a:pPr lvl="0" algn="ctr"/>
            <a:r>
              <a:rPr lang="pt-BR" sz="2800" dirty="0">
                <a:latin typeface="Britannic Bold" panose="020B0903060703020204" pitchFamily="34" charset="0"/>
              </a:rPr>
              <a:t>O que fazer com os profissionais de enfermagem que tiveram contato com algum enfermeiro, técnico ou auxiliar que foi diagnosticado com a Covid-19?</a:t>
            </a:r>
          </a:p>
        </p:txBody>
      </p:sp>
      <p:sp>
        <p:nvSpPr>
          <p:cNvPr id="2" name="Espaço Reservado para Conteúdo 1"/>
          <p:cNvSpPr>
            <a:spLocks noGrp="1"/>
          </p:cNvSpPr>
          <p:nvPr>
            <p:ph idx="1"/>
          </p:nvPr>
        </p:nvSpPr>
        <p:spPr>
          <a:xfrm>
            <a:off x="611560" y="2852936"/>
            <a:ext cx="8280920" cy="2448272"/>
          </a:xfrm>
        </p:spPr>
        <p:txBody>
          <a:bodyPr>
            <a:normAutofit/>
          </a:bodyPr>
          <a:lstStyle/>
          <a:p>
            <a:pPr algn="just"/>
            <a:r>
              <a:rPr lang="pt-BR"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De acordo com a Organização Mundial da Saúde, o Protocolo de Manejo Clínico da Covid-19 orienta que os comunicantes (profissionais que tiveram contato com o doente antes do diagnóstico) sejam testados para a </a:t>
            </a:r>
            <a:r>
              <a:rPr lang="pt-BR" sz="2400" dirty="0" smtClean="0">
                <a:latin typeface="Arial" panose="020B0604020202020204" pitchFamily="34" charset="0"/>
                <a:cs typeface="Arial" panose="020B0604020202020204" pitchFamily="34" charset="0"/>
              </a:rPr>
              <a:t>Covid-19, </a:t>
            </a:r>
            <a:r>
              <a:rPr lang="pt-BR" sz="2400" dirty="0">
                <a:latin typeface="Arial" panose="020B0604020202020204" pitchFamily="34" charset="0"/>
                <a:cs typeface="Arial" panose="020B0604020202020204" pitchFamily="34" charset="0"/>
              </a:rPr>
              <a:t>e encaminhados para isolamento domiciliar por 14 dias.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77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99592" y="332656"/>
            <a:ext cx="7920880" cy="1152128"/>
          </a:xfrm>
        </p:spPr>
        <p:txBody>
          <a:bodyPr>
            <a:normAutofit/>
          </a:bodyPr>
          <a:lstStyle/>
          <a:p>
            <a:pPr lvl="0" algn="ctr"/>
            <a:r>
              <a:rPr lang="pt-BR" sz="2400" dirty="0">
                <a:latin typeface="Britannic Bold" panose="020B0903060703020204" pitchFamily="34" charset="0"/>
              </a:rPr>
              <a:t>O profissional de enfermagem escalado para assistência a paciente suspeito ou confirmado deve ser exclusivo?</a:t>
            </a:r>
          </a:p>
        </p:txBody>
      </p:sp>
      <p:sp>
        <p:nvSpPr>
          <p:cNvPr id="2" name="Espaço Reservado para Conteúdo 1"/>
          <p:cNvSpPr>
            <a:spLocks noGrp="1"/>
          </p:cNvSpPr>
          <p:nvPr>
            <p:ph idx="1"/>
          </p:nvPr>
        </p:nvSpPr>
        <p:spPr>
          <a:xfrm>
            <a:off x="755576" y="1988840"/>
            <a:ext cx="8136904" cy="3024336"/>
          </a:xfrm>
        </p:spPr>
        <p:txBody>
          <a:bodyPr>
            <a:normAutofit fontScale="92500" lnSpcReduction="10000"/>
          </a:bodyPr>
          <a:lstStyle/>
          <a:p>
            <a:pPr algn="just"/>
            <a:r>
              <a:rPr lang="pt-BR" dirty="0" smtClean="0"/>
              <a:t>	</a:t>
            </a:r>
            <a:r>
              <a:rPr lang="pt-BR" sz="2400" dirty="0">
                <a:latin typeface="Arial" panose="020B0604020202020204" pitchFamily="34" charset="0"/>
                <a:cs typeface="Arial" panose="020B0604020202020204" pitchFamily="34" charset="0"/>
              </a:rPr>
              <a:t>De acordo com o Ministério da Saúde, os profissionais de saúde que atuam na assistência direta aos casos suspeitos ou confirmados devem ser organizados para trabalharem somente na área de isolamento. </a:t>
            </a:r>
            <a:endParaRPr lang="pt-BR" sz="2400" dirty="0" smtClean="0">
              <a:latin typeface="Arial" panose="020B0604020202020204" pitchFamily="34" charset="0"/>
              <a:cs typeface="Arial" panose="020B0604020202020204" pitchFamily="34" charset="0"/>
            </a:endParaRPr>
          </a:p>
          <a:p>
            <a:pPr algn="just"/>
            <a:r>
              <a:rPr lang="pt-BR" sz="2400" dirty="0">
                <a:latin typeface="Arial" panose="020B0604020202020204" pitchFamily="34" charset="0"/>
                <a:cs typeface="Arial" panose="020B0604020202020204" pitchFamily="34" charset="0"/>
              </a:rPr>
              <a:t>	</a:t>
            </a:r>
            <a:r>
              <a:rPr lang="pt-BR" sz="2400" dirty="0" smtClean="0">
                <a:latin typeface="Arial" panose="020B0604020202020204" pitchFamily="34" charset="0"/>
                <a:cs typeface="Arial" panose="020B0604020202020204" pitchFamily="34" charset="0"/>
              </a:rPr>
              <a:t>Orientamos </a:t>
            </a:r>
            <a:r>
              <a:rPr lang="pt-BR" sz="2400" dirty="0">
                <a:latin typeface="Arial" panose="020B0604020202020204" pitchFamily="34" charset="0"/>
                <a:cs typeface="Arial" panose="020B0604020202020204" pitchFamily="34" charset="0"/>
              </a:rPr>
              <a:t>que NÃO HAJA circulação dos profissionais de enfermagem de áreas </a:t>
            </a:r>
            <a:r>
              <a:rPr lang="pt-BR" sz="2400" dirty="0" err="1">
                <a:latin typeface="Arial" panose="020B0604020202020204" pitchFamily="34" charset="0"/>
                <a:cs typeface="Arial" panose="020B0604020202020204" pitchFamily="34" charset="0"/>
              </a:rPr>
              <a:t>Covid</a:t>
            </a:r>
            <a:r>
              <a:rPr lang="pt-BR" sz="2400" dirty="0">
                <a:latin typeface="Arial" panose="020B0604020202020204" pitchFamily="34" charset="0"/>
                <a:cs typeface="Arial" panose="020B0604020202020204" pitchFamily="34" charset="0"/>
              </a:rPr>
              <a:t> para outras áreas de assistência. Cabe ao enfermeiro coordenador da área determinar a escala de atendimento de pacientes dentro da área </a:t>
            </a:r>
            <a:r>
              <a:rPr lang="pt-BR" sz="2400" dirty="0" err="1">
                <a:latin typeface="Arial" panose="020B0604020202020204" pitchFamily="34" charset="0"/>
                <a:cs typeface="Arial" panose="020B0604020202020204" pitchFamily="34" charset="0"/>
              </a:rPr>
              <a:t>Covid</a:t>
            </a:r>
            <a:r>
              <a:rPr lang="pt-BR" sz="2400" dirty="0">
                <a:latin typeface="Arial" panose="020B0604020202020204" pitchFamily="34" charset="0"/>
                <a:cs typeface="Arial" panose="020B0604020202020204" pitchFamily="34" charset="0"/>
              </a:rPr>
              <a:t>.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067"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35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71600" y="332656"/>
            <a:ext cx="7848872" cy="1584176"/>
          </a:xfrm>
        </p:spPr>
        <p:txBody>
          <a:bodyPr>
            <a:normAutofit/>
          </a:bodyPr>
          <a:lstStyle/>
          <a:p>
            <a:pPr lvl="0" algn="ctr"/>
            <a:r>
              <a:rPr lang="pt-BR" sz="2800" dirty="0">
                <a:latin typeface="Britannic Bold" panose="020B0903060703020204" pitchFamily="34" charset="0"/>
              </a:rPr>
              <a:t>É possível a utilização de máscaras caseiras nos ambientes de trabalho? </a:t>
            </a:r>
          </a:p>
        </p:txBody>
      </p:sp>
      <p:sp>
        <p:nvSpPr>
          <p:cNvPr id="2" name="Espaço Reservado para Conteúdo 1"/>
          <p:cNvSpPr>
            <a:spLocks noGrp="1"/>
          </p:cNvSpPr>
          <p:nvPr>
            <p:ph idx="1"/>
          </p:nvPr>
        </p:nvSpPr>
        <p:spPr>
          <a:xfrm>
            <a:off x="755576" y="2348880"/>
            <a:ext cx="8136904" cy="3024336"/>
          </a:xfrm>
        </p:spPr>
        <p:txBody>
          <a:bodyPr>
            <a:normAutofit lnSpcReduction="10000"/>
          </a:bodyPr>
          <a:lstStyle/>
          <a:p>
            <a:pPr algn="just"/>
            <a:r>
              <a:rPr lang="pt-BR" dirty="0" smtClean="0"/>
              <a:t>	Não! </a:t>
            </a:r>
            <a:r>
              <a:rPr lang="pt-BR" sz="2400" dirty="0" smtClean="0">
                <a:latin typeface="Arial" panose="020B0604020202020204" pitchFamily="34" charset="0"/>
                <a:cs typeface="Arial" panose="020B0604020202020204" pitchFamily="34" charset="0"/>
              </a:rPr>
              <a:t>O </a:t>
            </a:r>
            <a:r>
              <a:rPr lang="pt-BR" sz="2400" dirty="0">
                <a:latin typeface="Arial" panose="020B0604020202020204" pitchFamily="34" charset="0"/>
                <a:cs typeface="Arial" panose="020B0604020202020204" pitchFamily="34" charset="0"/>
              </a:rPr>
              <a:t>uso de máscaras caseiras foi orientado e recomendado pelo Ministério da Saúde para </a:t>
            </a:r>
            <a:r>
              <a:rPr lang="pt-BR" sz="2400" dirty="0" smtClean="0">
                <a:latin typeface="Arial" panose="020B0604020202020204" pitchFamily="34" charset="0"/>
                <a:cs typeface="Arial" panose="020B0604020202020204" pitchFamily="34" charset="0"/>
              </a:rPr>
              <a:t>utilização doméstica </a:t>
            </a:r>
            <a:r>
              <a:rPr lang="pt-BR" sz="2400" dirty="0">
                <a:latin typeface="Arial" panose="020B0604020202020204" pitchFamily="34" charset="0"/>
                <a:cs typeface="Arial" panose="020B0604020202020204" pitchFamily="34" charset="0"/>
              </a:rPr>
              <a:t>e fora do ambiente hospitalar. Referente a isso, recomenda-se que a máscara seja feita nas medidas </a:t>
            </a:r>
            <a:r>
              <a:rPr lang="pt-BR" sz="2400" dirty="0" smtClean="0">
                <a:latin typeface="Arial" panose="020B0604020202020204" pitchFamily="34" charset="0"/>
                <a:cs typeface="Arial" panose="020B0604020202020204" pitchFamily="34" charset="0"/>
              </a:rPr>
              <a:t>corretas, </a:t>
            </a:r>
            <a:r>
              <a:rPr lang="pt-BR" sz="2400" dirty="0">
                <a:latin typeface="Arial" panose="020B0604020202020204" pitchFamily="34" charset="0"/>
                <a:cs typeface="Arial" panose="020B0604020202020204" pitchFamily="34" charset="0"/>
              </a:rPr>
              <a:t>cobrindo totalmente a boca e </a:t>
            </a:r>
            <a:r>
              <a:rPr lang="pt-BR" sz="2400" dirty="0" smtClean="0">
                <a:latin typeface="Arial" panose="020B0604020202020204" pitchFamily="34" charset="0"/>
                <a:cs typeface="Arial" panose="020B0604020202020204" pitchFamily="34" charset="0"/>
              </a:rPr>
              <a:t>nariz, e </a:t>
            </a:r>
            <a:r>
              <a:rPr lang="pt-BR" sz="2400" dirty="0">
                <a:latin typeface="Arial" panose="020B0604020202020204" pitchFamily="34" charset="0"/>
                <a:cs typeface="Arial" panose="020B0604020202020204" pitchFamily="34" charset="0"/>
              </a:rPr>
              <a:t>que esteja bem ajustada ao </a:t>
            </a:r>
            <a:r>
              <a:rPr lang="pt-BR" sz="2400" dirty="0" smtClean="0">
                <a:latin typeface="Arial" panose="020B0604020202020204" pitchFamily="34" charset="0"/>
                <a:cs typeface="Arial" panose="020B0604020202020204" pitchFamily="34" charset="0"/>
              </a:rPr>
              <a:t>rosto - sem </a:t>
            </a:r>
            <a:r>
              <a:rPr lang="pt-BR" sz="2400" dirty="0">
                <a:latin typeface="Arial" panose="020B0604020202020204" pitchFamily="34" charset="0"/>
                <a:cs typeface="Arial" panose="020B0604020202020204" pitchFamily="34" charset="0"/>
              </a:rPr>
              <a:t>deixar espaços nas laterais. </a:t>
            </a:r>
          </a:p>
          <a:p>
            <a:pPr marL="0" indent="0" algn="just">
              <a:buNone/>
            </a:pPr>
            <a:r>
              <a:rPr lang="pt-BR" sz="2400" dirty="0" smtClean="0"/>
              <a:t>	</a:t>
            </a:r>
            <a:endParaRPr lang="pt-BR" sz="2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5948" y="6093296"/>
            <a:ext cx="2633110" cy="6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460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ara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971</TotalTime>
  <Words>1677</Words>
  <Application>Microsoft Office PowerPoint</Application>
  <PresentationFormat>Apresentação na tela (4:3)</PresentationFormat>
  <Paragraphs>171</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Paralaxe</vt:lpstr>
      <vt:lpstr>GUIA DE PERGUNTAS &amp; RESPOSTAS FREQUENTES </vt:lpstr>
      <vt:lpstr>DÚVIDAS TÉCNICAS RELACIONADAS À COVID-19</vt:lpstr>
      <vt:lpstr>Quais são os grupos de risco relacionados à Covid-19?</vt:lpstr>
      <vt:lpstr>Faço parte do grupo de risco para Covid-19. O que devo fazer?</vt:lpstr>
      <vt:lpstr>Devo ser afastada do trabalho se estou gestante?</vt:lpstr>
      <vt:lpstr>O profissional de enfermagem com sintomas, que cumpriu o isolamento domiciliar após 14 dias pode retornar ao trabalho?</vt:lpstr>
      <vt:lpstr>O que fazer com os profissionais de enfermagem que tiveram contato com algum enfermeiro, técnico ou auxiliar que foi diagnosticado com a Covid-19?</vt:lpstr>
      <vt:lpstr>O profissional de enfermagem escalado para assistência a paciente suspeito ou confirmado deve ser exclusivo?</vt:lpstr>
      <vt:lpstr>É possível a utilização de máscaras caseiras nos ambientes de trabalho? </vt:lpstr>
      <vt:lpstr>Em que condições deve ser utilizada a máscara caseira?</vt:lpstr>
      <vt:lpstr>LEMBRETE: máscaras caseiras</vt:lpstr>
      <vt:lpstr>Não estou conseguindo chegar ao trabalho, pois vivo em outro município, não há transporte público disponível.</vt:lpstr>
      <vt:lpstr>COVID-19 E O USO ADEQUADO DOS EQUIPAMENTOS DE PROTEÇÃO INDIVIDUAL - EPIS</vt:lpstr>
      <vt:lpstr>QUAL É O EQUIPAMENTO DE PROTEÇÃO INDIVIDUAL CORRETO PARA USAR EM MEU SETOR? </vt:lpstr>
      <vt:lpstr>Apresentação do PowerPoint</vt:lpstr>
      <vt:lpstr>O que devo fazer caso a instituição em que eu trabalho não estiver oferecendo os EPIs adequados?</vt:lpstr>
      <vt:lpstr>Onde devo usar a máscara N95?</vt:lpstr>
      <vt:lpstr>Por quanto tempo posso usar a máscara N95?</vt:lpstr>
      <vt:lpstr>Recomendações – N95/PFF2 e Face Shield</vt:lpstr>
      <vt:lpstr>A esterilização da máscara N95 já utilizada é permitida?</vt:lpstr>
      <vt:lpstr>Posso usar a máscara cirúrgica por cima da N95?</vt:lpstr>
      <vt:lpstr>Na ausência dos capotes descartáveis, o capote de tecido esterilizado pode ser utilizado? </vt:lpstr>
      <vt:lpstr>Como deve ser o capote?</vt:lpstr>
      <vt:lpstr>Recomendações – uso do capote ou avental</vt:lpstr>
      <vt:lpstr>Covid-19 / FORMULÁRIO DE NOTIFICAÇÃO COFEN DE CASOS PROFISSIONAIS DA SAÚDE </vt:lpstr>
      <vt:lpstr>Os profissionais com casos suspeitos de Covid-19 entram no formulário de notificação do COFEN?</vt:lpstr>
      <vt:lpstr>Os casos de síndrome gripal devem ser inseridos no formulário?</vt:lpstr>
      <vt:lpstr>COVID-19 – CADASTRAMENTO DOS PROFISSIONAIS DE ENFERMAGEM NO MINISTÉRIO DA SAÚDE</vt:lpstr>
      <vt:lpstr>O Cadastramento de profissionais de enfermagem no Ministério da Saúde é obrigatório?</vt:lpstr>
      <vt:lpstr>Como Responsável Técnica sou obrigada a notificar os profissionais de enfermagem para o cadastramento?</vt:lpstr>
      <vt:lpstr>Como responsável técnico, sou responsável se os profissionais de enfermagem não fizerem o cadastramento no site do MS?</vt:lpstr>
      <vt:lpstr>Como enfermeiro, técnico de enfermagem ou auxiliar de enfermagem: Sou obrigado a fazer o cadastro na plataforma do Ministério da Saúde – Brasil Conta Comigo: Profissionais de Saúde?</vt:lpstr>
      <vt:lpstr>Fazendo o cadastro, eu serei chamado pelo Ministério da saúde  e obrigado a trabalhar com pacientes que tenham a covid-19?</vt:lpstr>
      <vt:lpstr>Apresentação do PowerPoint</vt:lpstr>
      <vt:lpstr>O uso do carimbo é obrigatório?</vt:lpstr>
      <vt:lpstr>Posso registrar no prontuário só a assistência prestada aos pacientes mais graves?</vt:lpstr>
      <vt:lpstr>Minha chefe pode me pedir para dobrar depois de 12 horas de plantão?</vt:lpstr>
      <vt:lpstr>Minha chefe pode me pedir para dobrar depois de 24 horas de plantão?</vt:lpstr>
      <vt:lpstr>Você sabia que tem um chat com atendimento fiscal?</vt:lpstr>
      <vt:lpstr>Créditos: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Katia Maria dos Santos Calegaro</dc:creator>
  <cp:lastModifiedBy>Katia Maria dos Santos Calegaro</cp:lastModifiedBy>
  <cp:revision>61</cp:revision>
  <dcterms:created xsi:type="dcterms:W3CDTF">2020-04-16T13:55:50Z</dcterms:created>
  <dcterms:modified xsi:type="dcterms:W3CDTF">2020-04-28T15:26:18Z</dcterms:modified>
</cp:coreProperties>
</file>