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lavio\Downloads\Consolidado%20COVID-19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RONAV&#205;RUS\Formul&#225;rios%20escaneados\Consolidado%20COVID-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Flavio\Downloads\Consolidado%20COVID-19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lavio\Downloads\Consolidado%20COVID-19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Flavio\Downloads\Consolidado%20COVID-19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Instituições fiscalizadas por natureza jurídica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Instituições fiscalizadas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'[Consolidado COVID-19.xlsx]Gráficos'!$A$2:$A$5</c:f>
              <c:strCache>
                <c:ptCount val="4"/>
                <c:pt idx="0">
                  <c:v>Unidade de referência</c:v>
                </c:pt>
                <c:pt idx="1">
                  <c:v>Instituição pública</c:v>
                </c:pt>
                <c:pt idx="2">
                  <c:v>Instituição privada</c:v>
                </c:pt>
                <c:pt idx="3">
                  <c:v>Total</c:v>
                </c:pt>
              </c:strCache>
            </c:strRef>
          </c:cat>
          <c:val>
            <c:numRef>
              <c:f>'[Consolidado COVID-19.xlsx]Gráficos'!$B$2:$B$5</c:f>
              <c:numCache>
                <c:formatCode>General</c:formatCode>
                <c:ptCount val="4"/>
                <c:pt idx="0">
                  <c:v>122</c:v>
                </c:pt>
                <c:pt idx="1">
                  <c:v>172</c:v>
                </c:pt>
                <c:pt idx="2">
                  <c:v>126</c:v>
                </c:pt>
                <c:pt idx="3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9-4B17-9D10-BC8026E8F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57728"/>
        <c:axId val="106388800"/>
      </c:barChart>
      <c:catAx>
        <c:axId val="155657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6388800"/>
        <c:crosses val="autoZero"/>
        <c:auto val="1"/>
        <c:lblAlgn val="ctr"/>
        <c:lblOffset val="100"/>
        <c:noMultiLvlLbl val="0"/>
      </c:catAx>
      <c:valAx>
        <c:axId val="106388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5657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Instituições fiscalizadas</a:t>
            </a:r>
            <a:r>
              <a:rPr lang="pt-BR" sz="1800" baseline="0"/>
              <a:t> por pefil de atendimento</a:t>
            </a:r>
            <a:endParaRPr lang="pt-BR" sz="180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9659655208892"/>
          <c:y val="0.11711282922433112"/>
          <c:w val="0.84676688510843956"/>
          <c:h val="0.71419420148181567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'[Consolidado COVID-19.xlsx]Gráficos'!$A$15:$A$18</c:f>
              <c:strCache>
                <c:ptCount val="4"/>
                <c:pt idx="0">
                  <c:v>Unidade de internação</c:v>
                </c:pt>
                <c:pt idx="1">
                  <c:v>Urgência e Emergência</c:v>
                </c:pt>
                <c:pt idx="2">
                  <c:v>Ambulatorial</c:v>
                </c:pt>
                <c:pt idx="3">
                  <c:v>Total</c:v>
                </c:pt>
              </c:strCache>
            </c:strRef>
          </c:cat>
          <c:val>
            <c:numRef>
              <c:f>'[Consolidado COVID-19.xlsx]Gráficos'!$B$15:$B$18</c:f>
              <c:numCache>
                <c:formatCode>General</c:formatCode>
                <c:ptCount val="4"/>
                <c:pt idx="0">
                  <c:v>183</c:v>
                </c:pt>
                <c:pt idx="1">
                  <c:v>61</c:v>
                </c:pt>
                <c:pt idx="2">
                  <c:v>54</c:v>
                </c:pt>
                <c:pt idx="3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8-485A-8D6B-F5E54AD18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5659264"/>
        <c:axId val="106392384"/>
        <c:axId val="0"/>
      </c:bar3DChart>
      <c:catAx>
        <c:axId val="155659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6392384"/>
        <c:crosses val="autoZero"/>
        <c:auto val="1"/>
        <c:lblAlgn val="ctr"/>
        <c:lblOffset val="100"/>
        <c:noMultiLvlLbl val="0"/>
      </c:catAx>
      <c:valAx>
        <c:axId val="1063923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5659264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672725090885676"/>
          <c:y val="5.5555501550013077E-2"/>
        </c:manualLayout>
      </c:layout>
      <c:overlay val="0"/>
      <c:txPr>
        <a:bodyPr/>
        <a:lstStyle/>
        <a:p>
          <a:pPr>
            <a:defRPr sz="2000">
              <a:latin typeface="+mn-lt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0216233387493229"/>
          <c:y val="0.20389737407226008"/>
          <c:w val="0.289027934008249"/>
          <c:h val="0.77131145688128699"/>
        </c:manualLayout>
      </c:layout>
      <c:radarChart>
        <c:radarStyle val="marker"/>
        <c:varyColors val="0"/>
        <c:ser>
          <c:idx val="0"/>
          <c:order val="0"/>
          <c:tx>
            <c:v>Ocupação dos leitos</c:v>
          </c:tx>
          <c:dLbls>
            <c:dLbl>
              <c:idx val="0"/>
              <c:layout>
                <c:manualLayout>
                  <c:x val="-2.5219764196142149E-3"/>
                  <c:y val="-8.1623328184455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09-4A1F-9131-38DD20F1A6A5}"/>
                </c:ext>
              </c:extLst>
            </c:dLbl>
            <c:dLbl>
              <c:idx val="1"/>
              <c:layout>
                <c:manualLayout>
                  <c:x val="0.1265291838520185"/>
                  <c:y val="3.951806502656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09-4A1F-9131-38DD20F1A6A5}"/>
                </c:ext>
              </c:extLst>
            </c:dLbl>
            <c:dLbl>
              <c:idx val="2"/>
              <c:layout>
                <c:manualLayout>
                  <c:x val="-0.1164021164021164"/>
                  <c:y val="4.469246128922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09-4A1F-9131-38DD20F1A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'[Consolidado COVID-19.xlsx]Gráficos'!$A$20:$A$22</c:f>
              <c:strCache>
                <c:ptCount val="3"/>
                <c:pt idx="0">
                  <c:v>Leitos ocupados</c:v>
                </c:pt>
                <c:pt idx="1">
                  <c:v>Leitos UTI disponíveis</c:v>
                </c:pt>
                <c:pt idx="2">
                  <c:v>Leitos UTI vagos</c:v>
                </c:pt>
              </c:strCache>
            </c:strRef>
          </c:cat>
          <c:val>
            <c:numRef>
              <c:f>'[Consolidado COVID-19.xlsx]Gráficos'!$B$20:$B$22</c:f>
              <c:numCache>
                <c:formatCode>General</c:formatCode>
                <c:ptCount val="3"/>
                <c:pt idx="0">
                  <c:v>10836</c:v>
                </c:pt>
                <c:pt idx="1">
                  <c:v>2434</c:v>
                </c:pt>
                <c:pt idx="2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9-4A1F-9131-38DD20F1A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247040"/>
        <c:axId val="115990528"/>
      </c:radarChart>
      <c:catAx>
        <c:axId val="12424704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5990528"/>
        <c:crosses val="autoZero"/>
        <c:auto val="1"/>
        <c:lblAlgn val="ctr"/>
        <c:lblOffset val="100"/>
        <c:noMultiLvlLbl val="0"/>
      </c:catAx>
      <c:valAx>
        <c:axId val="11599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24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Profissionais de Enfermagem abrangidos</c:v>
          </c:tx>
          <c:invertIfNegative val="0"/>
          <c:dLbls>
            <c:dLbl>
              <c:idx val="0"/>
              <c:layout>
                <c:manualLayout>
                  <c:x val="2.49999999999998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51751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45-4BA1-B7E2-942EBCA5437F}"/>
                </c:ext>
              </c:extLst>
            </c:dLbl>
            <c:dLbl>
              <c:idx val="1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45-4BA1-B7E2-942EBCA5437F}"/>
                </c:ext>
              </c:extLst>
            </c:dLbl>
            <c:dLbl>
              <c:idx val="2"/>
              <c:layout>
                <c:manualLayout>
                  <c:x val="1.6666666666666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45-4BA1-B7E2-942EBCA5437F}"/>
                </c:ext>
              </c:extLst>
            </c:dLbl>
            <c:dLbl>
              <c:idx val="3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45-4BA1-B7E2-942EBCA543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Gráficos!$A$25:$A$28</c:f>
              <c:strCache>
                <c:ptCount val="4"/>
                <c:pt idx="0">
                  <c:v>Total de Prof Enf</c:v>
                </c:pt>
                <c:pt idx="1">
                  <c:v>ENF</c:v>
                </c:pt>
                <c:pt idx="2">
                  <c:v>TE</c:v>
                </c:pt>
                <c:pt idx="3">
                  <c:v>AE</c:v>
                </c:pt>
              </c:strCache>
            </c:strRef>
          </c:cat>
          <c:val>
            <c:numRef>
              <c:f>Gráficos!$B$25:$B$28</c:f>
              <c:numCache>
                <c:formatCode>General</c:formatCode>
                <c:ptCount val="4"/>
                <c:pt idx="0">
                  <c:v>51426</c:v>
                </c:pt>
                <c:pt idx="1">
                  <c:v>13036</c:v>
                </c:pt>
                <c:pt idx="2">
                  <c:v>33187</c:v>
                </c:pt>
                <c:pt idx="3">
                  <c:v>5528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45-4BA1-B7E2-942EBCA54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140503552"/>
        <c:axId val="176820736"/>
        <c:axId val="0"/>
      </c:bar3DChart>
      <c:catAx>
        <c:axId val="140503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76820736"/>
        <c:crosses val="autoZero"/>
        <c:auto val="1"/>
        <c:lblAlgn val="ctr"/>
        <c:lblOffset val="100"/>
        <c:noMultiLvlLbl val="0"/>
      </c:catAx>
      <c:valAx>
        <c:axId val="176820736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4050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ofPieChart>
        <c:ofPieType val="pie"/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'[Consolidado COVID-19.xlsx]Gráficos'!$A$30:$A$31</c:f>
              <c:strCache>
                <c:ptCount val="2"/>
                <c:pt idx="0">
                  <c:v>Total de instituições</c:v>
                </c:pt>
                <c:pt idx="1">
                  <c:v>Déficit de prof enf</c:v>
                </c:pt>
              </c:strCache>
            </c:strRef>
          </c:cat>
          <c:val>
            <c:numRef>
              <c:f>'[Consolidado COVID-19.xlsx]Gráficos'!$B$30:$B$31</c:f>
              <c:numCache>
                <c:formatCode>General</c:formatCode>
                <c:ptCount val="2"/>
                <c:pt idx="0">
                  <c:v>298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0-41E6-8CDE-D0FBB34FEE53}"/>
            </c:ext>
          </c:extLst>
        </c:ser>
        <c:ser>
          <c:idx val="1"/>
          <c:order val="1"/>
          <c:tx>
            <c:v>Instituições com déficit de profissionais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2090-41E6-8CDE-D0FBB34FE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/>
      </c:ofPieChart>
    </c:plotArea>
    <c:legend>
      <c:legendPos val="r"/>
      <c:layout>
        <c:manualLayout>
          <c:xMode val="edge"/>
          <c:yMode val="edge"/>
          <c:x val="0.84862163062950458"/>
          <c:y val="0.43540609576912936"/>
          <c:w val="0.14344186143398741"/>
          <c:h val="0.198087028595109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pt-B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Instituições</a:t>
            </a:r>
            <a:r>
              <a:rPr lang="pt-BR" baseline="0"/>
              <a:t> com déficit de EPI</a:t>
            </a:r>
            <a:endParaRPr lang="pt-BR"/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ln w="28575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'[Consolidado COVID-19.xlsx]Gráficos'!$A$39:$A$40</c:f>
              <c:strCache>
                <c:ptCount val="2"/>
                <c:pt idx="0">
                  <c:v>Total de instituições</c:v>
                </c:pt>
                <c:pt idx="1">
                  <c:v>Déficit de EPI</c:v>
                </c:pt>
              </c:strCache>
            </c:strRef>
          </c:cat>
          <c:val>
            <c:numRef>
              <c:f>'[Consolidado COVID-19.xlsx]Gráficos'!$B$39:$B$40</c:f>
              <c:numCache>
                <c:formatCode>General</c:formatCode>
                <c:ptCount val="2"/>
                <c:pt idx="0">
                  <c:v>298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3-4D98-B7E6-120BA1F8F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5169280"/>
        <c:axId val="107029632"/>
        <c:axId val="0"/>
      </c:bar3DChart>
      <c:catAx>
        <c:axId val="1551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029632"/>
        <c:crosses val="autoZero"/>
        <c:auto val="1"/>
        <c:lblAlgn val="ctr"/>
        <c:lblOffset val="100"/>
        <c:noMultiLvlLbl val="0"/>
      </c:catAx>
      <c:valAx>
        <c:axId val="107029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55169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474846894138233E-2"/>
          <c:y val="0.10416666666666667"/>
          <c:w val="0.51487007874015744"/>
          <c:h val="0.77314814814814814"/>
        </c:manualLayout>
      </c:layout>
      <c:ofPieChart>
        <c:ofPieType val="bar"/>
        <c:varyColors val="1"/>
        <c:ser>
          <c:idx val="0"/>
          <c:order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BC-4F9D-855D-DF0EABB0B4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6C-4815-9422-8AB27919D5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'[Consolidado COVID-19.xlsx]Gráficos'!$A$93:$A$96</c:f>
              <c:strCache>
                <c:ptCount val="4"/>
                <c:pt idx="0">
                  <c:v>Total de Prof Enf</c:v>
                </c:pt>
                <c:pt idx="1">
                  <c:v>Prof Enf suspeita COVID-19</c:v>
                </c:pt>
                <c:pt idx="2">
                  <c:v>Prof Enf suspeita COVID-19 testados</c:v>
                </c:pt>
                <c:pt idx="3">
                  <c:v>Prof Enf confirmados COVID-19</c:v>
                </c:pt>
              </c:strCache>
            </c:strRef>
          </c:cat>
          <c:val>
            <c:numRef>
              <c:f>'[Consolidado COVID-19.xlsx]Gráficos'!$B$93:$B$96</c:f>
              <c:numCache>
                <c:formatCode>General</c:formatCode>
                <c:ptCount val="4"/>
                <c:pt idx="0">
                  <c:v>51426</c:v>
                </c:pt>
                <c:pt idx="1">
                  <c:v>548</c:v>
                </c:pt>
                <c:pt idx="2">
                  <c:v>31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C-4815-9422-8AB27919D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1.8518518518518517E-2"/>
          <c:w val="0.59715310586176729"/>
          <c:h val="0.89814814814814814"/>
        </c:manualLayout>
      </c:layout>
      <c:ofPieChart>
        <c:ofPieType val="bar"/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'[Consolidado COVID-19.xlsx]Gráficos'!$A$87:$A$90</c:f>
              <c:strCache>
                <c:ptCount val="4"/>
                <c:pt idx="0">
                  <c:v>Prof Enf suspeita COVID-19</c:v>
                </c:pt>
                <c:pt idx="1">
                  <c:v>ENF</c:v>
                </c:pt>
                <c:pt idx="2">
                  <c:v>TE</c:v>
                </c:pt>
                <c:pt idx="3">
                  <c:v>AE</c:v>
                </c:pt>
              </c:strCache>
            </c:strRef>
          </c:cat>
          <c:val>
            <c:numRef>
              <c:f>'[Consolidado COVID-19.xlsx]Gráficos'!$B$87:$B$90</c:f>
              <c:numCache>
                <c:formatCode>General</c:formatCode>
                <c:ptCount val="4"/>
                <c:pt idx="0">
                  <c:v>548</c:v>
                </c:pt>
                <c:pt idx="1">
                  <c:v>28</c:v>
                </c:pt>
                <c:pt idx="2">
                  <c:v>71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F-4865-A7B0-8C7A0CA8B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0.07617</cdr:x>
      <cdr:y>3.01398E-7</cdr:y>
    </cdr:from>
    <cdr:to>
      <cdr:x>0.95332</cdr:x>
      <cdr:y>0.22042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31323" y="1"/>
          <a:ext cx="8421693" cy="731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>
              <a:latin typeface="Garamond" panose="02020404030301010803" pitchFamily="18" charset="0"/>
            </a:rPr>
            <a:t>Instituições</a:t>
          </a:r>
          <a:r>
            <a:rPr lang="pt-BR" sz="2000" b="1" baseline="0" dirty="0">
              <a:latin typeface="Garamond" panose="02020404030301010803" pitchFamily="18" charset="0"/>
            </a:rPr>
            <a:t> com déficit de profissionais de enfermagem</a:t>
          </a:r>
          <a:endParaRPr lang="pt-BR" sz="2000" b="1" dirty="0">
            <a:latin typeface="Garamond" panose="020204040303010108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0.07955</cdr:x>
      <cdr:y>0.03824</cdr:y>
    </cdr:from>
    <cdr:to>
      <cdr:x>0.97024</cdr:x>
      <cdr:y>0.15909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63683" y="104899"/>
          <a:ext cx="4072247" cy="331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/>
            <a:t>Profissionais de enfermagem afastados</a:t>
          </a:r>
        </a:p>
      </cdr:txBody>
    </cdr:sp>
  </cdr:relSizeAnchor>
  <cdr:relSizeAnchor xmlns:cdr="http://schemas.openxmlformats.org/drawingml/2006/chartDrawing">
    <cdr:from>
      <cdr:x>0.12915</cdr:x>
      <cdr:y>0.48441</cdr:y>
    </cdr:from>
    <cdr:to>
      <cdr:x>0.22439</cdr:x>
      <cdr:y>0.5721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239982" y="1607213"/>
          <a:ext cx="9144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 dirty="0" smtClean="0"/>
            <a:t>51751</a:t>
          </a:r>
          <a:endParaRPr lang="pt-BR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0.30726</cdr:x>
      <cdr:y>0.03283</cdr:y>
    </cdr:from>
    <cdr:to>
      <cdr:x>0.97349</cdr:x>
      <cdr:y>0.12843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950028" y="108926"/>
          <a:ext cx="6396643" cy="31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/>
            <a:t>Profissionais</a:t>
          </a:r>
          <a:r>
            <a:rPr lang="pt-BR" sz="1800" b="1" baseline="0" dirty="0"/>
            <a:t> de enfermagem afastados por categoria informada</a:t>
          </a:r>
          <a:endParaRPr lang="pt-BR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9" y="2128057"/>
            <a:ext cx="6692670" cy="1970117"/>
          </a:xfrm>
        </p:spPr>
        <p:txBody>
          <a:bodyPr/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3600" b="1" dirty="0" smtClean="0"/>
              <a:t>Transparência</a:t>
            </a:r>
            <a:r>
              <a:rPr lang="pt-BR" sz="3600" b="1" dirty="0"/>
              <a:t>: </a:t>
            </a:r>
            <a:r>
              <a:rPr lang="pt-BR" sz="3600" b="1" dirty="0" err="1"/>
              <a:t>Coren</a:t>
            </a:r>
            <a:r>
              <a:rPr lang="pt-BR" sz="3600" b="1" dirty="0"/>
              <a:t>-RJ em dados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Ações da Autarquia contra o </a:t>
            </a:r>
            <a:r>
              <a:rPr lang="pt-BR" sz="2800" b="1" dirty="0" err="1"/>
              <a:t>Covid</a:t>
            </a:r>
            <a:r>
              <a:rPr lang="pt-BR" sz="2800" b="1" dirty="0"/>
              <a:t> -19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 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 smtClean="0"/>
              <a:t>DEFIS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207230"/>
            <a:ext cx="11359805" cy="4227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501" y="629954"/>
            <a:ext cx="742857" cy="7333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342" y="4378510"/>
            <a:ext cx="3789664" cy="21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x-none" sz="2000" b="1" dirty="0" smtClean="0"/>
              <a:t>CONSELHO </a:t>
            </a:r>
            <a:r>
              <a:rPr lang="x-none" sz="2000" b="1" dirty="0"/>
              <a:t>REGIONAL DE ENFERMAGEM D</a:t>
            </a:r>
            <a:r>
              <a:rPr lang="pt-BR" sz="2000" b="1" dirty="0"/>
              <a:t>O RIO DE JANEIRO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Criado pela Lei nº 5.905/73</a:t>
            </a:r>
          </a:p>
        </p:txBody>
      </p:sp>
      <p:graphicFrame>
        <p:nvGraphicFramePr>
          <p:cNvPr id="6" name="Espaço Reservado para Conteúdo 5" title="Instituições com déficit de profissionais de enfermage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2197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517" y="5174237"/>
            <a:ext cx="2499577" cy="14022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569" y="793834"/>
            <a:ext cx="737680" cy="7315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440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x-none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CONSELHO </a:t>
            </a:r>
            <a:r>
              <a:rPr lang="x-none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REGIONAL DE ENFERMAGEM D</a:t>
            </a: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 RIO DE JANEIRO</a:t>
            </a:r>
            <a: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Criado pela Lei nº 5.905/73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903461"/>
              </p:ext>
            </p:extLst>
          </p:nvPr>
        </p:nvGraphicFramePr>
        <p:xfrm>
          <a:off x="1295400" y="2338969"/>
          <a:ext cx="9601200" cy="38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160" y="902482"/>
            <a:ext cx="737680" cy="7315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525" y="5256495"/>
            <a:ext cx="2499577" cy="14022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3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x-none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CONSELHO </a:t>
            </a:r>
            <a:r>
              <a:rPr lang="x-none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REGIONAL DE ENFERMAGEM D</a:t>
            </a: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 RIO DE JANEIRO</a:t>
            </a:r>
            <a: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Criado pela Lei nº 5.905/73</a:t>
            </a:r>
            <a:endParaRPr lang="pt-BR" sz="20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61220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12" y="786539"/>
            <a:ext cx="743776" cy="7315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525" y="5256495"/>
            <a:ext cx="2499577" cy="140220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666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x-none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CONSELHO </a:t>
            </a:r>
            <a:r>
              <a:rPr lang="x-none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REGIONAL DE ENFERMAGEM D</a:t>
            </a: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 RIO DE JANEIRO</a:t>
            </a:r>
            <a: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Criado pela Lei nº 5.905/73</a:t>
            </a:r>
            <a:endParaRPr lang="pt-BR" sz="2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799417"/>
              </p:ext>
            </p:extLst>
          </p:nvPr>
        </p:nvGraphicFramePr>
        <p:xfrm>
          <a:off x="1295400" y="2557463"/>
          <a:ext cx="9601200" cy="358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16" y="902482"/>
            <a:ext cx="743776" cy="7315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809" y="5349801"/>
            <a:ext cx="2499577" cy="14022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141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x-none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CONSELHO </a:t>
            </a:r>
            <a:r>
              <a:rPr lang="x-none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REGIONAL DE ENFERMAGEM D</a:t>
            </a: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O RIO DE JANEIRO</a:t>
            </a:r>
            <a: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Criado pela Lei nº 5.905/73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Ressaltamos a criação de um chat com atendimento fiscal on-line de segunda à sexta, de 08 às 18 horas.</a:t>
            </a:r>
          </a:p>
          <a:p>
            <a:endParaRPr lang="pt-BR" dirty="0"/>
          </a:p>
          <a:p>
            <a:r>
              <a:rPr lang="pt-BR" dirty="0" smtClean="0"/>
              <a:t>Reforçamos</a:t>
            </a:r>
            <a:r>
              <a:rPr lang="pt-BR" dirty="0"/>
              <a:t>, neste momento, nosso compromisso com cada </a:t>
            </a:r>
            <a:r>
              <a:rPr lang="pt-BR" dirty="0" smtClean="0"/>
              <a:t>profissional, em </a:t>
            </a:r>
            <a:r>
              <a:rPr lang="pt-BR" dirty="0"/>
              <a:t>fazer tudo que se fizer necessário para protegê-los. Seguimos vigilantes e atuantes junto aos órgãos e </a:t>
            </a:r>
            <a:r>
              <a:rPr lang="pt-BR" dirty="0" smtClean="0"/>
              <a:t>às instituições, </a:t>
            </a:r>
            <a:r>
              <a:rPr lang="pt-BR" dirty="0"/>
              <a:t>para que TODOS tenham condições dignas de trabalho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02" y="814531"/>
            <a:ext cx="743776" cy="7315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461" y="5303148"/>
            <a:ext cx="2505673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2370511" cy="1303867"/>
          </a:xfrm>
        </p:spPr>
        <p:txBody>
          <a:bodyPr>
            <a:normAutofit/>
          </a:bodyPr>
          <a:lstStyle/>
          <a:p>
            <a:r>
              <a:rPr lang="pt-BR" dirty="0" smtClean="0"/>
              <a:t>Créditos:</a:t>
            </a:r>
            <a:br>
              <a:rPr lang="pt-BR" dirty="0" smtClean="0"/>
            </a:br>
            <a:r>
              <a:rPr lang="pt-BR" sz="1300" b="1" u="sng" dirty="0"/>
              <a:t>GESTÃO 2018/2020</a:t>
            </a:r>
            <a:endParaRPr lang="pt-BR" sz="13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997527" y="2443942"/>
            <a:ext cx="2718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COMITÊ DE CRISE:</a:t>
            </a:r>
          </a:p>
          <a:p>
            <a:r>
              <a:rPr lang="pt-BR" dirty="0" smtClean="0"/>
              <a:t>Ana Lucia Telles Fonseca</a:t>
            </a:r>
          </a:p>
          <a:p>
            <a:r>
              <a:rPr lang="pt-BR" dirty="0" smtClean="0"/>
              <a:t>Ana Teresa Ferreira </a:t>
            </a:r>
          </a:p>
          <a:p>
            <a:r>
              <a:rPr lang="pt-BR" dirty="0" smtClean="0"/>
              <a:t>Glauber </a:t>
            </a:r>
            <a:r>
              <a:rPr lang="pt-BR" dirty="0" err="1" smtClean="0"/>
              <a:t>Amancio</a:t>
            </a:r>
            <a:endParaRPr lang="pt-BR" dirty="0" smtClean="0"/>
          </a:p>
          <a:p>
            <a:r>
              <a:rPr lang="pt-BR" dirty="0" smtClean="0"/>
              <a:t>Maria Lucia Tanajura</a:t>
            </a:r>
          </a:p>
          <a:p>
            <a:r>
              <a:rPr lang="pt-BR" dirty="0" smtClean="0"/>
              <a:t>Eliane Soares</a:t>
            </a:r>
          </a:p>
          <a:p>
            <a:r>
              <a:rPr lang="pt-BR" dirty="0" smtClean="0"/>
              <a:t>Cíntia Reis </a:t>
            </a:r>
          </a:p>
          <a:p>
            <a:r>
              <a:rPr lang="pt-BR" dirty="0" smtClean="0"/>
              <a:t>Angélica Lyra</a:t>
            </a:r>
          </a:p>
          <a:p>
            <a:r>
              <a:rPr lang="pt-BR" dirty="0" smtClean="0"/>
              <a:t>Carla Aparecida Juvenal</a:t>
            </a:r>
          </a:p>
          <a:p>
            <a:r>
              <a:rPr lang="pt-BR" dirty="0" err="1" smtClean="0"/>
              <a:t>Olguimar</a:t>
            </a:r>
            <a:r>
              <a:rPr lang="pt-BR" dirty="0" smtClean="0"/>
              <a:t> dos Santos</a:t>
            </a:r>
          </a:p>
          <a:p>
            <a:r>
              <a:rPr lang="pt-BR" dirty="0" err="1" smtClean="0"/>
              <a:t>Josimar</a:t>
            </a:r>
            <a:r>
              <a:rPr lang="pt-BR" dirty="0" smtClean="0"/>
              <a:t> Barbosa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90852" y="2443942"/>
            <a:ext cx="303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CONSELHEIROS DEFIS:</a:t>
            </a:r>
          </a:p>
          <a:p>
            <a:r>
              <a:rPr lang="pt-BR" dirty="0" smtClean="0"/>
              <a:t>Fernando Rocha Porto</a:t>
            </a:r>
          </a:p>
          <a:p>
            <a:r>
              <a:rPr lang="pt-BR" dirty="0" smtClean="0"/>
              <a:t>Luiza Mara Correia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90851" y="3300154"/>
            <a:ext cx="3599411" cy="315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FISCAIS:</a:t>
            </a:r>
          </a:p>
          <a:p>
            <a:r>
              <a:rPr lang="pt-BR" dirty="0" err="1" smtClean="0"/>
              <a:t>DanielleBartoly</a:t>
            </a:r>
            <a:r>
              <a:rPr lang="pt-BR" dirty="0" smtClean="0"/>
              <a:t> (Gerente de Fiscalização)</a:t>
            </a:r>
          </a:p>
          <a:p>
            <a:r>
              <a:rPr lang="pt-BR" dirty="0" smtClean="0"/>
              <a:t>Ana Caroline Arouche (Coordenadora de Fiscalização)</a:t>
            </a:r>
          </a:p>
          <a:p>
            <a:r>
              <a:rPr lang="pt-BR" dirty="0" smtClean="0"/>
              <a:t>Priscila Monteiro</a:t>
            </a:r>
          </a:p>
          <a:p>
            <a:r>
              <a:rPr lang="pt-BR" dirty="0" smtClean="0"/>
              <a:t>Simone Aguiar</a:t>
            </a:r>
          </a:p>
          <a:p>
            <a:r>
              <a:rPr lang="pt-BR" dirty="0" smtClean="0"/>
              <a:t>Érika Machado</a:t>
            </a:r>
          </a:p>
          <a:p>
            <a:r>
              <a:rPr lang="pt-BR" dirty="0" smtClean="0"/>
              <a:t>Ludmila Oliveira</a:t>
            </a:r>
          </a:p>
          <a:p>
            <a:r>
              <a:rPr lang="pt-BR" dirty="0" smtClean="0"/>
              <a:t>Katia </a:t>
            </a:r>
            <a:r>
              <a:rPr lang="pt-BR" dirty="0" err="1" smtClean="0"/>
              <a:t>Calegaro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690851" y="824188"/>
            <a:ext cx="3374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dirty="0"/>
              <a:t>DIRETORIA:</a:t>
            </a:r>
            <a:endParaRPr lang="pt-BR" dirty="0"/>
          </a:p>
          <a:p>
            <a:pPr fontAlgn="base"/>
            <a:r>
              <a:rPr lang="pt-BR" dirty="0"/>
              <a:t>Presidente:</a:t>
            </a:r>
            <a:br>
              <a:rPr lang="pt-BR" dirty="0"/>
            </a:br>
            <a:r>
              <a:rPr lang="pt-BR" dirty="0"/>
              <a:t>Ana Lucia Telles Fonseca</a:t>
            </a:r>
          </a:p>
          <a:p>
            <a:pPr fontAlgn="base"/>
            <a:r>
              <a:rPr lang="pt-BR" dirty="0"/>
              <a:t>Vice-Presidente:</a:t>
            </a:r>
            <a:br>
              <a:rPr lang="pt-BR" dirty="0"/>
            </a:br>
            <a:r>
              <a:rPr lang="pt-BR" dirty="0"/>
              <a:t>Ana Teresa Ferreira de </a:t>
            </a:r>
            <a:r>
              <a:rPr lang="pt-BR" dirty="0" smtClean="0"/>
              <a:t>Souza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449204" y="739833"/>
            <a:ext cx="2245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dirty="0"/>
              <a:t>Primeiro-Secretário:</a:t>
            </a:r>
            <a:br>
              <a:rPr lang="pt-BR" dirty="0"/>
            </a:br>
            <a:r>
              <a:rPr lang="pt-BR" dirty="0"/>
              <a:t>Glauber José de Oliveira Amâncio</a:t>
            </a:r>
          </a:p>
          <a:p>
            <a:pPr fontAlgn="base"/>
            <a:r>
              <a:rPr lang="pt-BR" dirty="0"/>
              <a:t>Segunda-Secretária:</a:t>
            </a:r>
            <a:br>
              <a:rPr lang="pt-BR" dirty="0"/>
            </a:br>
            <a:r>
              <a:rPr lang="pt-BR" dirty="0"/>
              <a:t>Carolina Alves </a:t>
            </a:r>
            <a:r>
              <a:rPr lang="pt-BR" dirty="0" err="1"/>
              <a:t>Felippe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578736" y="739832"/>
            <a:ext cx="2942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Primeira-Tesoureira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/>
              <a:t>Maria Lúcia Tanajura Machado</a:t>
            </a:r>
          </a:p>
          <a:p>
            <a:r>
              <a:rPr lang="pt-BR" dirty="0" smtClean="0"/>
              <a:t>Segunda-Tesoureira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/>
              <a:t>Eliane Soares de Araújo</a:t>
            </a:r>
          </a:p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215447" y="2443942"/>
            <a:ext cx="19701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Bruno Barbosa</a:t>
            </a:r>
          </a:p>
          <a:p>
            <a:r>
              <a:rPr lang="pt-BR" dirty="0" smtClean="0"/>
              <a:t>Danielli </a:t>
            </a:r>
            <a:r>
              <a:rPr lang="pt-BR" dirty="0" err="1" smtClean="0"/>
              <a:t>Ciuffo</a:t>
            </a:r>
            <a:endParaRPr lang="pt-BR" dirty="0" smtClean="0"/>
          </a:p>
          <a:p>
            <a:r>
              <a:rPr lang="pt-BR" dirty="0" err="1" smtClean="0"/>
              <a:t>Dyana</a:t>
            </a:r>
            <a:r>
              <a:rPr lang="pt-BR" dirty="0" smtClean="0"/>
              <a:t> Ramos</a:t>
            </a:r>
          </a:p>
          <a:p>
            <a:r>
              <a:rPr lang="pt-BR" dirty="0" smtClean="0"/>
              <a:t>Elaine Costa</a:t>
            </a:r>
          </a:p>
          <a:p>
            <a:r>
              <a:rPr lang="pt-BR" dirty="0" smtClean="0"/>
              <a:t>Marina Nunes</a:t>
            </a:r>
          </a:p>
          <a:p>
            <a:r>
              <a:rPr lang="pt-BR" dirty="0" smtClean="0"/>
              <a:t>Rodolpho de Paula</a:t>
            </a:r>
          </a:p>
          <a:p>
            <a:r>
              <a:rPr lang="pt-BR" dirty="0" err="1" smtClean="0"/>
              <a:t>Rúsia</a:t>
            </a:r>
            <a:r>
              <a:rPr lang="pt-BR" dirty="0" smtClean="0"/>
              <a:t> Roma</a:t>
            </a:r>
          </a:p>
          <a:p>
            <a:r>
              <a:rPr lang="pt-BR" dirty="0" smtClean="0"/>
              <a:t>Sabrina </a:t>
            </a:r>
            <a:r>
              <a:rPr lang="pt-BR" dirty="0" err="1" smtClean="0"/>
              <a:t>Seibert</a:t>
            </a:r>
            <a:endParaRPr lang="pt-BR" dirty="0" smtClean="0"/>
          </a:p>
          <a:p>
            <a:r>
              <a:rPr lang="pt-BR" dirty="0" err="1" smtClean="0"/>
              <a:t>Thatiana</a:t>
            </a:r>
            <a:r>
              <a:rPr lang="pt-BR" dirty="0" smtClean="0"/>
              <a:t> Arruda</a:t>
            </a:r>
          </a:p>
          <a:p>
            <a:r>
              <a:rPr lang="pt-BR" dirty="0" smtClean="0"/>
              <a:t>Janaína Couto</a:t>
            </a:r>
          </a:p>
          <a:p>
            <a:r>
              <a:rPr lang="pt-BR" dirty="0" smtClean="0"/>
              <a:t>Fernanda </a:t>
            </a:r>
            <a:r>
              <a:rPr lang="pt-BR" dirty="0" err="1" smtClean="0"/>
              <a:t>Gesteira</a:t>
            </a:r>
            <a:endParaRPr lang="pt-BR" dirty="0" smtClean="0"/>
          </a:p>
          <a:p>
            <a:r>
              <a:rPr lang="pt-BR" dirty="0" smtClean="0"/>
              <a:t>Greice </a:t>
            </a:r>
            <a:r>
              <a:rPr lang="pt-BR" dirty="0" err="1" smtClean="0"/>
              <a:t>Molim</a:t>
            </a:r>
            <a:endParaRPr lang="pt-BR" dirty="0" smtClean="0"/>
          </a:p>
          <a:p>
            <a:r>
              <a:rPr lang="pt-BR" dirty="0" smtClean="0"/>
              <a:t>Rodrigo Siqueira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285317" y="2502131"/>
            <a:ext cx="1895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Paula Martins</a:t>
            </a:r>
          </a:p>
          <a:p>
            <a:r>
              <a:rPr lang="pt-BR" dirty="0" smtClean="0"/>
              <a:t>Maria Fernanda</a:t>
            </a:r>
          </a:p>
          <a:p>
            <a:r>
              <a:rPr lang="pt-BR" dirty="0" err="1" smtClean="0"/>
              <a:t>Carolyne</a:t>
            </a:r>
            <a:r>
              <a:rPr lang="pt-BR" dirty="0" smtClean="0"/>
              <a:t> </a:t>
            </a:r>
            <a:r>
              <a:rPr lang="pt-BR" dirty="0" err="1" smtClean="0"/>
              <a:t>Quintã</a:t>
            </a:r>
            <a:endParaRPr lang="pt-BR" dirty="0" smtClean="0"/>
          </a:p>
          <a:p>
            <a:r>
              <a:rPr lang="pt-BR" dirty="0" smtClean="0"/>
              <a:t>Jackeline Couto</a:t>
            </a:r>
          </a:p>
          <a:p>
            <a:r>
              <a:rPr lang="pt-BR" dirty="0" smtClean="0"/>
              <a:t>Aline Barbosa</a:t>
            </a:r>
          </a:p>
          <a:p>
            <a:r>
              <a:rPr lang="pt-BR" dirty="0" smtClean="0"/>
              <a:t>Gisele Silva</a:t>
            </a:r>
          </a:p>
          <a:p>
            <a:r>
              <a:rPr lang="pt-BR" dirty="0" err="1" smtClean="0"/>
              <a:t>Patricia</a:t>
            </a:r>
            <a:r>
              <a:rPr lang="pt-BR" dirty="0" smtClean="0"/>
              <a:t> </a:t>
            </a:r>
            <a:r>
              <a:rPr lang="pt-BR" dirty="0" err="1" smtClean="0"/>
              <a:t>Marcato</a:t>
            </a:r>
            <a:endParaRPr lang="pt-BR" dirty="0" smtClean="0"/>
          </a:p>
          <a:p>
            <a:r>
              <a:rPr lang="pt-BR" dirty="0" smtClean="0"/>
              <a:t>Silvia </a:t>
            </a:r>
            <a:r>
              <a:rPr lang="pt-BR" dirty="0" err="1" smtClean="0"/>
              <a:t>Canatto</a:t>
            </a:r>
            <a:endParaRPr lang="pt-BR" dirty="0" smtClean="0"/>
          </a:p>
          <a:p>
            <a:r>
              <a:rPr lang="pt-BR" dirty="0" smtClean="0"/>
              <a:t>Flavia Marinho</a:t>
            </a:r>
          </a:p>
          <a:p>
            <a:r>
              <a:rPr lang="pt-BR" dirty="0" smtClean="0"/>
              <a:t>Érica Torres</a:t>
            </a:r>
          </a:p>
          <a:p>
            <a:r>
              <a:rPr lang="pt-BR" dirty="0" smtClean="0"/>
              <a:t>Roberta Caroline</a:t>
            </a:r>
          </a:p>
          <a:p>
            <a:r>
              <a:rPr lang="pt-BR" dirty="0" smtClean="0"/>
              <a:t>Suzana Stuart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80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 hangingPunct="0"/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/>
              <a:t/>
            </a:r>
            <a:br>
              <a:rPr lang="pt-BR" sz="2200" b="1" dirty="0"/>
            </a:br>
            <a:r>
              <a:rPr lang="x-none" sz="2200" b="1" dirty="0" smtClean="0"/>
              <a:t>CONSELHO </a:t>
            </a:r>
            <a:r>
              <a:rPr lang="x-none" sz="2200" b="1" dirty="0"/>
              <a:t>REGIONAL DE ENFERMAGEM D</a:t>
            </a:r>
            <a:r>
              <a:rPr lang="pt-BR" sz="2200" b="1" dirty="0"/>
              <a:t>O RIO DE JANEIRO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Criado pela Lei nº 5.905/73</a:t>
            </a:r>
            <a:br>
              <a:rPr lang="pt-BR" sz="2200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785464" cy="34199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O Conselho Regional de Enfermagem vem combatendo ativamente as irregularidades constatadas nas instituições de saúde do Estado do Rio de </a:t>
            </a:r>
            <a:r>
              <a:rPr lang="pt-BR" dirty="0" smtClean="0"/>
              <a:t>Janeiro;</a:t>
            </a:r>
            <a:endParaRPr lang="pt-BR" dirty="0"/>
          </a:p>
          <a:p>
            <a:r>
              <a:rPr lang="pt-BR" dirty="0" smtClean="0"/>
              <a:t>No período entre 16/03 e 12/04/2020 </a:t>
            </a:r>
            <a:r>
              <a:rPr lang="pt-BR" dirty="0"/>
              <a:t>foram recebidas </a:t>
            </a:r>
            <a:r>
              <a:rPr lang="pt-BR" b="1" dirty="0"/>
              <a:t>175 denúncias </a:t>
            </a:r>
            <a:r>
              <a:rPr lang="pt-BR" dirty="0"/>
              <a:t>de profissionais de enfermagem, relacionadas ao </a:t>
            </a:r>
            <a:r>
              <a:rPr lang="pt-BR" dirty="0" err="1" smtClean="0"/>
              <a:t>Coronavírus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Neste mesmo período, o </a:t>
            </a:r>
            <a:r>
              <a:rPr lang="pt-BR" dirty="0"/>
              <a:t>Conselho apurou 100% da demanda através da equipe técnica de fiscais e </a:t>
            </a:r>
            <a:r>
              <a:rPr lang="pt-BR" dirty="0" smtClean="0"/>
              <a:t>dos conselheiros integrantes do </a:t>
            </a:r>
            <a:r>
              <a:rPr lang="pt-BR" dirty="0"/>
              <a:t>Comitê de Crise criado exclusivamente para esse fim</a:t>
            </a:r>
            <a:r>
              <a:rPr lang="pt-BR" dirty="0" smtClean="0"/>
              <a:t>.</a:t>
            </a:r>
          </a:p>
          <a:p>
            <a:r>
              <a:rPr lang="pt-BR" dirty="0" smtClean="0"/>
              <a:t>Houve </a:t>
            </a:r>
            <a:r>
              <a:rPr lang="pt-BR" dirty="0"/>
              <a:t>ações de fiscalização em </a:t>
            </a:r>
            <a:r>
              <a:rPr lang="pt-BR" dirty="0" smtClean="0"/>
              <a:t>298 instituições.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40" y="784646"/>
            <a:ext cx="733333" cy="7333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96" y="5361181"/>
            <a:ext cx="2482789" cy="13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x-none" sz="2200" b="1" dirty="0"/>
              <a:t>CONSELHO REGIONAL DE ENFERMAGEM D</a:t>
            </a:r>
            <a:r>
              <a:rPr lang="pt-BR" sz="2200" b="1" dirty="0"/>
              <a:t>O RIO DE JANEIRO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Criado pela Lei nº 5.905/73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57 </a:t>
            </a:r>
            <a:r>
              <a:rPr lang="pt-BR" b="1" u="sng" dirty="0"/>
              <a:t>(cinquenta e </a:t>
            </a:r>
            <a:r>
              <a:rPr lang="pt-BR" b="1" u="sng" dirty="0" smtClean="0"/>
              <a:t>sete) instituições </a:t>
            </a:r>
            <a:r>
              <a:rPr lang="pt-BR" b="1" u="sng" dirty="0"/>
              <a:t>foram denunciadas</a:t>
            </a:r>
            <a:r>
              <a:rPr lang="pt-BR" b="1" dirty="0"/>
              <a:t> </a:t>
            </a:r>
            <a:r>
              <a:rPr lang="pt-BR" dirty="0"/>
              <a:t>pelo </a:t>
            </a:r>
            <a:r>
              <a:rPr lang="pt-BR" dirty="0" err="1"/>
              <a:t>Coren</a:t>
            </a:r>
            <a:r>
              <a:rPr lang="pt-BR" dirty="0"/>
              <a:t>-RJ ao Ministério Público, Ministério Público do Trabalho, Vigilância Sanitária, Secretaria Estadual e Secretarias Municipais por irregularidades relacionadas ao provimento de uma assistência segura na Pandemia do </a:t>
            </a:r>
            <a:r>
              <a:rPr lang="pt-BR" dirty="0" err="1"/>
              <a:t>Covid</a:t>
            </a:r>
            <a:r>
              <a:rPr lang="pt-BR" dirty="0"/>
              <a:t>- </a:t>
            </a:r>
            <a:r>
              <a:rPr lang="pt-BR" dirty="0" smtClean="0"/>
              <a:t>19.</a:t>
            </a:r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159" y="827084"/>
            <a:ext cx="737680" cy="7315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079" y="5322732"/>
            <a:ext cx="2496623" cy="14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Instituições denunciadas pelo </a:t>
            </a:r>
            <a:r>
              <a:rPr lang="pt-BR" dirty="0" err="1" smtClean="0"/>
              <a:t>Coren</a:t>
            </a:r>
            <a:r>
              <a:rPr lang="pt-BR" dirty="0" smtClean="0"/>
              <a:t>-RJ</a:t>
            </a:r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339" y="5363033"/>
            <a:ext cx="2499577" cy="14022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07" y="691185"/>
            <a:ext cx="743776" cy="731583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2551" y="2576181"/>
            <a:ext cx="5394070" cy="34879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016622" y="2985796"/>
            <a:ext cx="593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Total de Ofícios realizados pelo </a:t>
            </a:r>
            <a:r>
              <a:rPr lang="pt-BR" b="1" u="sng" dirty="0" smtClean="0"/>
              <a:t>DEFIS</a:t>
            </a:r>
            <a:r>
              <a:rPr lang="pt-BR" b="1" dirty="0" smtClean="0"/>
              <a:t>: 187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0590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x-none" sz="2000" b="1" dirty="0" smtClean="0"/>
              <a:t>CONSELHO </a:t>
            </a:r>
            <a:r>
              <a:rPr lang="x-none" sz="2000" b="1" dirty="0"/>
              <a:t>REGIONAL DE ENFERMAGEM D</a:t>
            </a:r>
            <a:r>
              <a:rPr lang="pt-BR" sz="2000" b="1" dirty="0"/>
              <a:t>O RIO DE JANEIRO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Criado pela Lei nº 5.905/73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405257" y="3676261"/>
            <a:ext cx="139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Total: 307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653" y="848916"/>
            <a:ext cx="743776" cy="731583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8958" y="2612571"/>
            <a:ext cx="6541552" cy="30884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059" y="5256495"/>
            <a:ext cx="2499577" cy="140220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945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x-none" sz="2000" b="1" dirty="0" smtClean="0"/>
              <a:t>CONSELHO </a:t>
            </a:r>
            <a:r>
              <a:rPr lang="x-none" sz="2000" b="1" dirty="0"/>
              <a:t>REGIONAL DE ENFERMAGEM D</a:t>
            </a:r>
            <a:r>
              <a:rPr lang="pt-BR" sz="2000" b="1" dirty="0"/>
              <a:t>O RIO DE JANEIRO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Criado pela Lei nº 5.905/73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94" y="902482"/>
            <a:ext cx="737680" cy="731583"/>
          </a:xfrm>
          <a:prstGeom prst="rect">
            <a:avLst/>
          </a:prstGeom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43070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809" y="5297718"/>
            <a:ext cx="2499577" cy="14022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315200" y="5817645"/>
            <a:ext cx="2100943" cy="21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00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x-none" sz="2000" b="1" dirty="0" smtClean="0"/>
              <a:t>CONSELHO </a:t>
            </a:r>
            <a:r>
              <a:rPr lang="x-none" sz="2000" b="1" dirty="0"/>
              <a:t>REGIONAL DE ENFERMAGEM D</a:t>
            </a:r>
            <a:r>
              <a:rPr lang="pt-BR" sz="2000" b="1" dirty="0"/>
              <a:t>O RIO DE JANEIRO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Criado pela Lei nº 5.905/73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761004"/>
              </p:ext>
            </p:extLst>
          </p:nvPr>
        </p:nvGraphicFramePr>
        <p:xfrm>
          <a:off x="1122218" y="2557462"/>
          <a:ext cx="9774382" cy="359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69" y="793834"/>
            <a:ext cx="737680" cy="7315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809" y="5297719"/>
            <a:ext cx="2499577" cy="14022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537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x-none" sz="2000" b="1" dirty="0" smtClean="0"/>
              <a:t>CONSELHO </a:t>
            </a:r>
            <a:r>
              <a:rPr lang="x-none" sz="2000" b="1" dirty="0"/>
              <a:t>REGIONAL DE ENFERMAGEM D</a:t>
            </a:r>
            <a:r>
              <a:rPr lang="pt-BR" sz="2000" b="1" dirty="0"/>
              <a:t>O RIO DE JANEIRO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Criado pela Lei nº 5.905/73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401093"/>
              </p:ext>
            </p:extLst>
          </p:nvPr>
        </p:nvGraphicFramePr>
        <p:xfrm>
          <a:off x="1295398" y="2678761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69" y="793834"/>
            <a:ext cx="737680" cy="7315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339" y="5363033"/>
            <a:ext cx="2499577" cy="14022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266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x-none" sz="2000" b="1" dirty="0" smtClean="0"/>
              <a:t>CONSELHO </a:t>
            </a:r>
            <a:r>
              <a:rPr lang="x-none" sz="2000" b="1" dirty="0"/>
              <a:t>REGIONAL DE ENFERMAGEM D</a:t>
            </a:r>
            <a:r>
              <a:rPr lang="pt-BR" sz="2000" b="1" dirty="0"/>
              <a:t>O RIO DE JANEIRO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Criado pela Lei nº 5.905/73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69" y="793834"/>
            <a:ext cx="737680" cy="7315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39" y="5363033"/>
            <a:ext cx="2499577" cy="140220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75025"/>
              </p:ext>
            </p:extLst>
          </p:nvPr>
        </p:nvGraphicFramePr>
        <p:xfrm>
          <a:off x="1349829" y="2416629"/>
          <a:ext cx="9477498" cy="345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315200" y="5802086"/>
            <a:ext cx="210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Período: 16/03/2020 a 12/04/2020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792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</TotalTime>
  <Words>433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Orgânico</vt:lpstr>
      <vt:lpstr> Transparência: Coren-RJ em dados </vt:lpstr>
      <vt:lpstr>      CONSELHO REGIONAL DE ENFERMAGEM DO RIO DE JANEIRO Criado pela Lei nº 5.905/73   </vt:lpstr>
      <vt:lpstr> CONSELHO REGIONAL DE ENFERMAGEM DO RIO DE JANEIRO Criado pela Lei nº 5.905/73</vt:lpstr>
      <vt:lpstr>Instituições denunciadas pelo Coren-RJ</vt:lpstr>
      <vt:lpstr>   CONSELHO REGIONAL DE ENFERMAGEM DO RIO DE JANEIRO Criado pela Lei nº 5.905/73 </vt:lpstr>
      <vt:lpstr>  CONSELHO REGIONAL DE ENFERMAGEM DO RIO DE JANEIRO Criado pela Lei nº 5.905/73</vt:lpstr>
      <vt:lpstr>  CONSELHO REGIONAL DE ENFERMAGEM DO RIO DE JANEIRO Criado pela Lei nº 5.905/73</vt:lpstr>
      <vt:lpstr>  CONSELHO REGIONAL DE ENFERMAGEM DO RIO DE JANEIRO Criado pela Lei nº 5.905/73</vt:lpstr>
      <vt:lpstr>  CONSELHO REGIONAL DE ENFERMAGEM DO RIO DE JANEIRO Criado pela Lei nº 5.905/73</vt:lpstr>
      <vt:lpstr>  CONSELHO REGIONAL DE ENFERMAGEM DO RIO DE JANEIRO Criado pela Lei nº 5.905/73</vt:lpstr>
      <vt:lpstr>  CONSELHO REGIONAL DE ENFERMAGEM DO RIO DE JANEIRO Criado pela Lei nº 5.905/73</vt:lpstr>
      <vt:lpstr>  CONSELHO REGIONAL DE ENFERMAGEM DO RIO DE JANEIRO Criado pela Lei nº 5.905/73</vt:lpstr>
      <vt:lpstr>  CONSELHO REGIONAL DE ENFERMAGEM DO RIO DE JANEIRO Criado pela Lei nº 5.905/73</vt:lpstr>
      <vt:lpstr>  CONSELHO REGIONAL DE ENFERMAGEM DO RIO DE JANEIRO Criado pela Lei nº 5.905/73</vt:lpstr>
      <vt:lpstr>Créditos: GESTÃO 2018/2020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Transparência: Coren-RJ em dados</dc:title>
  <dc:creator>Flavio</dc:creator>
  <cp:lastModifiedBy>Flavio</cp:lastModifiedBy>
  <cp:revision>34</cp:revision>
  <dcterms:created xsi:type="dcterms:W3CDTF">2020-04-14T20:40:19Z</dcterms:created>
  <dcterms:modified xsi:type="dcterms:W3CDTF">2020-04-16T18:38:07Z</dcterms:modified>
</cp:coreProperties>
</file>